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9" r:id="rId1"/>
    <p:sldMasterId id="2147483675" r:id="rId2"/>
  </p:sldMasterIdLst>
  <p:notesMasterIdLst>
    <p:notesMasterId r:id="rId63"/>
  </p:notesMasterIdLst>
  <p:handoutMasterIdLst>
    <p:handoutMasterId r:id="rId64"/>
  </p:handoutMasterIdLst>
  <p:sldIdLst>
    <p:sldId id="367" r:id="rId3"/>
    <p:sldId id="408" r:id="rId4"/>
    <p:sldId id="435" r:id="rId5"/>
    <p:sldId id="368" r:id="rId6"/>
    <p:sldId id="413" r:id="rId7"/>
    <p:sldId id="414" r:id="rId8"/>
    <p:sldId id="409" r:id="rId9"/>
    <p:sldId id="415" r:id="rId10"/>
    <p:sldId id="416" r:id="rId11"/>
    <p:sldId id="417" r:id="rId12"/>
    <p:sldId id="418" r:id="rId13"/>
    <p:sldId id="436" r:id="rId14"/>
    <p:sldId id="374" r:id="rId15"/>
    <p:sldId id="420" r:id="rId16"/>
    <p:sldId id="421" r:id="rId17"/>
    <p:sldId id="375" r:id="rId18"/>
    <p:sldId id="434" r:id="rId19"/>
    <p:sldId id="377" r:id="rId20"/>
    <p:sldId id="378" r:id="rId21"/>
    <p:sldId id="419" r:id="rId22"/>
    <p:sldId id="422" r:id="rId23"/>
    <p:sldId id="425" r:id="rId24"/>
    <p:sldId id="437" r:id="rId25"/>
    <p:sldId id="427" r:id="rId26"/>
    <p:sldId id="428" r:id="rId27"/>
    <p:sldId id="383" r:id="rId28"/>
    <p:sldId id="384" r:id="rId29"/>
    <p:sldId id="385" r:id="rId30"/>
    <p:sldId id="386" r:id="rId31"/>
    <p:sldId id="430" r:id="rId32"/>
    <p:sldId id="438" r:id="rId33"/>
    <p:sldId id="389" r:id="rId34"/>
    <p:sldId id="431" r:id="rId35"/>
    <p:sldId id="391" r:id="rId36"/>
    <p:sldId id="393" r:id="rId37"/>
    <p:sldId id="394" r:id="rId38"/>
    <p:sldId id="395" r:id="rId39"/>
    <p:sldId id="396" r:id="rId40"/>
    <p:sldId id="398" r:id="rId41"/>
    <p:sldId id="338" r:id="rId42"/>
    <p:sldId id="432" r:id="rId43"/>
    <p:sldId id="340" r:id="rId44"/>
    <p:sldId id="341" r:id="rId45"/>
    <p:sldId id="433" r:id="rId46"/>
    <p:sldId id="342" r:id="rId47"/>
    <p:sldId id="343" r:id="rId48"/>
    <p:sldId id="344" r:id="rId49"/>
    <p:sldId id="345" r:id="rId50"/>
    <p:sldId id="347" r:id="rId51"/>
    <p:sldId id="349" r:id="rId52"/>
    <p:sldId id="350" r:id="rId53"/>
    <p:sldId id="410" r:id="rId54"/>
    <p:sldId id="351" r:id="rId55"/>
    <p:sldId id="352" r:id="rId56"/>
    <p:sldId id="353" r:id="rId57"/>
    <p:sldId id="354" r:id="rId58"/>
    <p:sldId id="355" r:id="rId59"/>
    <p:sldId id="356" r:id="rId60"/>
    <p:sldId id="357" r:id="rId61"/>
    <p:sldId id="358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800" b="1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89E0FF"/>
    <a:srgbClr val="FFFF99"/>
    <a:srgbClr val="B9B9B9"/>
    <a:srgbClr val="00FF00"/>
    <a:srgbClr val="898DB7"/>
    <a:srgbClr val="FFF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216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4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73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19.wmf"/><Relationship Id="rId1" Type="http://schemas.openxmlformats.org/officeDocument/2006/relationships/image" Target="../media/image22.wmf"/><Relationship Id="rId4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3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C385A565-6546-4216-BEB0-645A8DFDA6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4FCD4AA0-B53F-4399-823A-AAD8A84BE3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4" tIns="44947" rIns="89894" bIns="44947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78C0C9-3C86-4395-BD70-8A846916C18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02E8B82-8CA0-42A0-8D14-B574B5AAA91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3107C3-AA77-4E45-838E-4B7B637E29F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476CEDA-CE47-44CC-B48B-95152AAB179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BCAB38-8827-4B52-9CAB-B0564A88793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28FB9A4-C272-438A-87AB-2BAC32CEF953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4717F9D-9972-4092-B661-E85AB05996E4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017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CF84B3EB-44F2-4830-96F8-D173B51EF830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26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A4B60D-FEC3-4445-9EE4-BE910F2F3D9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222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0670E562-203F-4B14-80FC-EE08330EEDBE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6D351AD-9CD0-4409-993B-2608939D949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1CC0153-D73D-4AA3-B13D-52640DE27DF1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4" tIns="44947" rIns="89894" bIns="44947" anchor="ctr"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4A301A-DC13-4282-943A-7A1F5FA5C35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8708B1A-0826-4880-AB8F-5B9F9BA7CF0D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720B5D5-9094-4B87-8990-2366D0FFA29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EE6FCC1-ABA2-46C5-A353-D357DE917204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32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23AB9C-CE83-4F9D-AC3C-5C93E9CD29E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16E4B9B-AC25-44DE-8273-2AA3491437A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0ACCEC-4316-4652-B637-2FFC51C5913A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35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E6B3B9A-E71B-49CE-BDE0-DE315B731A7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36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0757589-9006-40D6-8BF5-9458D042AF29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37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203E293-3090-4122-91B9-888FF848537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475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E747E62C-8463-45DA-A7FC-C262EF541417}" type="slidenum">
              <a:rPr lang="en-US" altLang="en-US" sz="11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>
                <a:spcBef>
                  <a:spcPct val="0"/>
                </a:spcBef>
              </a:pPr>
              <a:t>38</a:t>
            </a:fld>
            <a:endParaRPr lang="en-US" altLang="en-US" sz="1100" b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7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747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6E34CD-E9D2-4054-BDB7-78905A85DF6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B5106E-0A07-4E82-877A-7CD1D184CD00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3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E72A05-1713-4373-8F96-D9FCA7B83BF7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BA9BB62-7CFE-4A8E-970F-74E6913E9A6B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5BEA72-3F02-4402-AD5C-E297147E30F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159DF43-8858-4361-8FF7-DDF216D77AF6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24F5111-FC39-4291-B364-373360A904F8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30E748F-C233-4BC8-9B41-BDBE545B2E5E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 smtClean="0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04800" y="34290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8382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0825" y="3886200"/>
            <a:ext cx="610235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3434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-152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D0EFEDD-CCD9-4A4D-B8BF-DCF768B108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77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584144-4EAE-4E33-B2F9-8956FFB83B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64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76200"/>
            <a:ext cx="21304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50" y="76200"/>
            <a:ext cx="6238875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4581E-B2F0-4DFE-BC77-FB1AEDD63B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04229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6800"/>
            <a:ext cx="4179887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750F1-8463-430C-96A0-2A7031C35F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3931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5913" y="1066800"/>
            <a:ext cx="4178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0668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315913" y="3771900"/>
            <a:ext cx="4178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37719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EB2FA-9124-4BF1-BE28-D0E1DF6882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071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0668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719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A00C1-6A3F-4085-A8D8-45273B51A1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542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0813" cy="11414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307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04800" y="34290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" y="762000"/>
            <a:ext cx="83820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520825" y="3886200"/>
            <a:ext cx="610235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43434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xfrm>
            <a:off x="-152400" y="64008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 algn="l"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D1F382A-1E66-4976-B635-C23408D292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220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C9A60-1246-4E09-96CF-D91D437F56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262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07EA9-2F16-40DA-A2F5-6C8C9F1FA3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863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6800"/>
            <a:ext cx="417988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2876FE-4C21-48CC-9BFC-146344374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2459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2DFDEF-C2B0-4C01-99CD-BA96D774238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37631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DE27D2-00F1-47C9-8753-7AFD99684B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5122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9CEC3-89D9-4FA0-8C90-80466F065F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9965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C5F6F-6B01-41F1-A65A-EBE8C40FDE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5284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E6C43-8F0E-4729-A644-E61773BC8A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94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907D7-645E-4BF9-93AD-0F9ECA533E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583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9E9C8-249D-454D-AEF4-DEAE06A151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9759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2425" y="76200"/>
            <a:ext cx="2130425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1150" y="76200"/>
            <a:ext cx="6238875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71E20-391A-4E94-A433-CD3D756770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6036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0668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71900"/>
            <a:ext cx="4179887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102E7-29EC-4189-B5E6-08DB54469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71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1EA3DF-D9B6-4FEB-9BEE-63E544C549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362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066800"/>
            <a:ext cx="4179887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D1A59-2578-47C3-A14C-8CD4D60B0C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914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CE31F-09A0-44BA-8CF4-D3A24FDF43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088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FA00A4-9033-485B-BF3E-9127095DD2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934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4D59B-CCB6-4CE5-8610-8A27C572F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2328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35C7E3-8285-4D7B-9C02-4828942C0E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10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50DE6-8683-45EA-AE19-3F237E1D5DC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206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76200"/>
            <a:ext cx="8521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5913" y="1066800"/>
            <a:ext cx="85105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33763" y="634365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324600"/>
            <a:ext cx="2743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04800" y="8382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B85E6CB-8612-4943-A232-49BE0907B3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35" r:id="rId1"/>
    <p:sldLayoutId id="2147484711" r:id="rId2"/>
    <p:sldLayoutId id="2147484712" r:id="rId3"/>
    <p:sldLayoutId id="2147484713" r:id="rId4"/>
    <p:sldLayoutId id="2147484714" r:id="rId5"/>
    <p:sldLayoutId id="2147484715" r:id="rId6"/>
    <p:sldLayoutId id="2147484716" r:id="rId7"/>
    <p:sldLayoutId id="2147484717" r:id="rId8"/>
    <p:sldLayoutId id="2147484718" r:id="rId9"/>
    <p:sldLayoutId id="2147484719" r:id="rId10"/>
    <p:sldLayoutId id="2147484720" r:id="rId11"/>
    <p:sldLayoutId id="2147484721" r:id="rId12"/>
    <p:sldLayoutId id="2147484722" r:id="rId13"/>
    <p:sldLayoutId id="2147484723" r:id="rId14"/>
    <p:sldLayoutId id="2147484736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1150" y="76200"/>
            <a:ext cx="85217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1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5913" y="1066800"/>
            <a:ext cx="8510587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33763" y="634365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324600"/>
            <a:ext cx="27432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04800" y="838200"/>
            <a:ext cx="8534400" cy="107950"/>
          </a:xfrm>
          <a:prstGeom prst="rect">
            <a:avLst/>
          </a:prstGeom>
          <a:gradFill rotWithShape="1">
            <a:gsLst>
              <a:gs pos="0">
                <a:srgbClr val="000000"/>
              </a:gs>
              <a:gs pos="50000">
                <a:schemeClr val="tx1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eaLnBrk="1" hangingPunct="1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74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6324600"/>
            <a:ext cx="1676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B55A900-8BDF-45AF-B06C-57B176D4DE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37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  <p:sldLayoutId id="214748473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400">
          <a:solidFill>
            <a:schemeClr val="bg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Font typeface="Arial" panose="020B0604020202020204" pitchFamily="34" charset="0"/>
        <a:buChar char="−"/>
        <a:defRPr sz="2000">
          <a:solidFill>
            <a:schemeClr val="bg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Font typeface="Arial" charset="0"/>
        <a:buChar char="−"/>
        <a:defRPr sz="20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7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4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41.w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3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1.wmf"/><Relationship Id="rId5" Type="http://schemas.openxmlformats.org/officeDocument/2006/relationships/image" Target="../media/image49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4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42.bin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54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6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53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7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5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74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2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638425"/>
            <a:ext cx="7772400" cy="1323975"/>
          </a:xfrm>
        </p:spPr>
        <p:txBody>
          <a:bodyPr/>
          <a:lstStyle/>
          <a:p>
            <a:pPr eaLnBrk="1" hangingPunct="1">
              <a:lnSpc>
                <a:spcPct val="8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z="3600" b="1" smtClean="0">
                <a:cs typeface="Times New Roman" panose="02020603050405020304" pitchFamily="18" charset="0"/>
              </a:rPr>
              <a:t>Dimensionality Reduction</a:t>
            </a:r>
            <a:r>
              <a:rPr lang="en-GB" altLang="en-US" sz="3600" smtClean="0"/>
              <a:t/>
            </a:r>
            <a:br>
              <a:rPr lang="en-GB" altLang="en-US" sz="3600" smtClean="0"/>
            </a:br>
            <a:r>
              <a:rPr lang="en-GB" altLang="en-US" sz="3600" smtClean="0"/>
              <a:t/>
            </a:r>
            <a:br>
              <a:rPr lang="en-GB" altLang="en-US" sz="3600" smtClean="0"/>
            </a:br>
            <a:r>
              <a:rPr lang="en-GB" altLang="en-US" sz="2800" smtClean="0"/>
              <a:t>Chapter 3 (Duda et al.) – Section 3.8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6863" y="1066800"/>
            <a:ext cx="8510587" cy="54864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Suppose we are given 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</a:t>
            </a:r>
            <a:r>
              <a:rPr lang="en-US" sz="2400" b="1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..., </a:t>
            </a:r>
            <a:r>
              <a:rPr lang="en-US" sz="2400" b="1" dirty="0" err="1" smtClean="0"/>
              <a:t>x</a:t>
            </a:r>
            <a:r>
              <a:rPr lang="en-US" sz="2400" baseline="-25000" dirty="0" err="1" smtClean="0">
                <a:solidFill>
                  <a:srgbClr val="FF0000"/>
                </a:solidFill>
              </a:rPr>
              <a:t>M</a:t>
            </a: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FF0000"/>
                </a:solidFill>
              </a:rPr>
              <a:t>N</a:t>
            </a:r>
            <a:r>
              <a:rPr lang="en-US" sz="2400" dirty="0" smtClean="0"/>
              <a:t> x 1 vectors</a:t>
            </a:r>
            <a:endParaRPr lang="en-US" sz="2400" b="1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1:</a:t>
            </a:r>
            <a:r>
              <a:rPr lang="en-US" sz="2400" dirty="0" smtClean="0"/>
              <a:t> compute sample mean</a:t>
            </a: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2:</a:t>
            </a:r>
            <a:r>
              <a:rPr lang="en-US" sz="2400" dirty="0" smtClean="0"/>
              <a:t> subtract sample mean (i.e., center data at zero)</a:t>
            </a: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u="sng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3:</a:t>
            </a:r>
            <a:r>
              <a:rPr lang="en-US" sz="2400" dirty="0" smtClean="0"/>
              <a:t> compute the sample covariance matrix </a:t>
            </a:r>
            <a:r>
              <a:rPr lang="el-GR" sz="2400" dirty="0" smtClean="0"/>
              <a:t>Σ</a:t>
            </a:r>
            <a:r>
              <a:rPr lang="en-US" sz="2400" baseline="-25000" dirty="0" smtClean="0"/>
              <a:t>x</a:t>
            </a:r>
            <a:r>
              <a:rPr lang="en-US" sz="2400" dirty="0" smtClean="0"/>
              <a:t> </a:t>
            </a:r>
          </a:p>
          <a:p>
            <a:pPr marL="0" indent="0">
              <a:buFontTx/>
              <a:buNone/>
              <a:defRPr/>
            </a:pPr>
            <a:endParaRPr lang="en-US" sz="2400" dirty="0"/>
          </a:p>
          <a:p>
            <a:pPr marL="0" indent="0">
              <a:buFontTx/>
              <a:buNone/>
              <a:defRPr/>
            </a:pP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</a:t>
            </a:r>
            <a:r>
              <a:rPr lang="en-US" sz="2000" dirty="0" smtClean="0"/>
              <a:t>where A=[</a:t>
            </a:r>
            <a:r>
              <a:rPr lang="el-GR" sz="2000" dirty="0" smtClean="0"/>
              <a:t>Φ</a:t>
            </a:r>
            <a:r>
              <a:rPr lang="el-GR" sz="2000" baseline="-25000" dirty="0" smtClean="0"/>
              <a:t>1</a:t>
            </a:r>
            <a:r>
              <a:rPr lang="el-GR" sz="2000" dirty="0" smtClean="0"/>
              <a:t> Φ</a:t>
            </a:r>
            <a:r>
              <a:rPr lang="el-GR" sz="2000" baseline="-25000" dirty="0" smtClean="0"/>
              <a:t>2</a:t>
            </a:r>
            <a:r>
              <a:rPr lang="el-GR" sz="2000" dirty="0" smtClean="0"/>
              <a:t> ... Φ</a:t>
            </a:r>
            <a:r>
              <a:rPr lang="el-GR" sz="2000" baseline="-25000" dirty="0" smtClean="0"/>
              <a:t>Μ</a:t>
            </a:r>
            <a:r>
              <a:rPr lang="el-GR" sz="2000" dirty="0" smtClean="0"/>
              <a:t>] </a:t>
            </a:r>
            <a:endParaRPr lang="en-US" sz="2000" dirty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                                                                       (N x M matrix)</a:t>
            </a:r>
            <a:endParaRPr lang="en-US" sz="2000" u="sng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57FD469-DACD-4BC7-BF13-6DE1F1F4EA4E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- Steps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 b="0">
              <a:solidFill>
                <a:srgbClr val="000000"/>
              </a:solidFill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394325" y="400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3559" name="Object 1"/>
          <p:cNvGraphicFramePr>
            <a:graphicFrameLocks noChangeAspect="1"/>
          </p:cNvGraphicFramePr>
          <p:nvPr/>
        </p:nvGraphicFramePr>
        <p:xfrm>
          <a:off x="1828800" y="2387600"/>
          <a:ext cx="13716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Equation" r:id="rId4" imgW="787400" imgH="431800" progId="Equation.DSMT4">
                  <p:embed/>
                </p:oleObj>
              </mc:Choice>
              <mc:Fallback>
                <p:oleObj name="Equation" r:id="rId4" imgW="7874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387600"/>
                        <a:ext cx="1371600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1"/>
          <p:cNvGraphicFramePr>
            <a:graphicFrameLocks noChangeAspect="1"/>
          </p:cNvGraphicFramePr>
          <p:nvPr/>
        </p:nvGraphicFramePr>
        <p:xfrm>
          <a:off x="1905000" y="3922713"/>
          <a:ext cx="1587500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Equation" r:id="rId6" imgW="698500" imgH="228600" progId="Equation.DSMT4">
                  <p:embed/>
                </p:oleObj>
              </mc:Choice>
              <mc:Fallback>
                <p:oleObj name="Equation" r:id="rId6" imgW="6985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922713"/>
                        <a:ext cx="1587500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1"/>
          <p:cNvGraphicFramePr>
            <a:graphicFrameLocks noChangeAspect="1"/>
          </p:cNvGraphicFramePr>
          <p:nvPr/>
        </p:nvGraphicFramePr>
        <p:xfrm>
          <a:off x="782638" y="5334000"/>
          <a:ext cx="20923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Equation" r:id="rId8" imgW="1066800" imgH="431800" progId="Equation.DSMT4">
                  <p:embed/>
                </p:oleObj>
              </mc:Choice>
              <mc:Fallback>
                <p:oleObj name="Equation" r:id="rId8" imgW="10668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638" y="5334000"/>
                        <a:ext cx="20923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6323013" y="3922713"/>
          <a:ext cx="22860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2" name="Equation" r:id="rId10" imgW="1574800" imgH="431800" progId="Equation.DSMT4">
                  <p:embed/>
                </p:oleObj>
              </mc:Choice>
              <mc:Fallback>
                <p:oleObj name="Equation" r:id="rId10" imgW="1574800" imgH="431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3922713"/>
                        <a:ext cx="22860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2943225" y="5372100"/>
          <a:ext cx="122078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3" name="Equation" r:id="rId12" imgW="622030" imgH="393529" progId="Equation.DSMT4">
                  <p:embed/>
                </p:oleObj>
              </mc:Choice>
              <mc:Fallback>
                <p:oleObj name="Equation" r:id="rId12" imgW="622030" imgH="39352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25" y="5372100"/>
                        <a:ext cx="1220788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1"/>
          <p:cNvSpPr>
            <a:spLocks noGrp="1"/>
          </p:cNvSpPr>
          <p:nvPr>
            <p:ph idx="1"/>
          </p:nvPr>
        </p:nvSpPr>
        <p:spPr>
          <a:xfrm>
            <a:off x="296863" y="1066800"/>
            <a:ext cx="8510587" cy="5486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400" b="1" smtClean="0"/>
              <a:t>Step 4:</a:t>
            </a:r>
            <a:r>
              <a:rPr lang="en-US" altLang="en-US" sz="2400" smtClean="0"/>
              <a:t> compute the eigenvalues/eigenvectors of </a:t>
            </a:r>
            <a:r>
              <a:rPr lang="el-GR" altLang="en-US" sz="2400" smtClean="0"/>
              <a:t>Σ</a:t>
            </a:r>
            <a:r>
              <a:rPr lang="en-US" altLang="en-US" sz="2400" baseline="-25000" smtClean="0"/>
              <a:t>x</a:t>
            </a:r>
            <a:r>
              <a:rPr lang="en-US" altLang="en-US" sz="2400" smtClean="0"/>
              <a:t> </a:t>
            </a:r>
          </a:p>
          <a:p>
            <a:pPr marL="0" indent="0">
              <a:buFontTx/>
              <a:buNone/>
            </a:pPr>
            <a:endParaRPr lang="en-US" altLang="en-US" sz="2400" u="sng" smtClean="0"/>
          </a:p>
          <a:p>
            <a:pPr marL="0" indent="0">
              <a:buFontTx/>
              <a:buNone/>
            </a:pPr>
            <a:r>
              <a:rPr lang="en-US" altLang="en-US" sz="2400" u="sng" smtClean="0"/>
              <a:t>          </a:t>
            </a:r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smtClean="0"/>
              <a:t>Since </a:t>
            </a:r>
            <a:r>
              <a:rPr lang="el-GR" altLang="en-US" sz="2400" smtClean="0"/>
              <a:t>Σ</a:t>
            </a:r>
            <a:r>
              <a:rPr lang="en-US" altLang="en-US" sz="2400" baseline="-25000" smtClean="0"/>
              <a:t>x</a:t>
            </a:r>
            <a:r>
              <a:rPr lang="en-US" altLang="en-US" sz="2400" smtClean="0"/>
              <a:t> is symmetric, &lt;u</a:t>
            </a:r>
            <a:r>
              <a:rPr lang="en-US" altLang="en-US" sz="2400" baseline="-25000" smtClean="0"/>
              <a:t>1</a:t>
            </a:r>
            <a:r>
              <a:rPr lang="en-US" altLang="en-US" sz="2400" smtClean="0"/>
              <a:t>,u</a:t>
            </a:r>
            <a:r>
              <a:rPr lang="en-US" altLang="en-US" sz="2400" baseline="-25000" smtClean="0"/>
              <a:t>2</a:t>
            </a:r>
            <a:r>
              <a:rPr lang="en-US" altLang="en-US" sz="2400" smtClean="0"/>
              <a:t>,…,u</a:t>
            </a:r>
            <a:r>
              <a:rPr lang="en-US" altLang="en-US" sz="2400" baseline="-25000" smtClean="0"/>
              <a:t>N</a:t>
            </a:r>
            <a:r>
              <a:rPr lang="en-US" altLang="en-US" sz="2400" smtClean="0"/>
              <a:t>&gt; form an </a:t>
            </a:r>
            <a:r>
              <a:rPr lang="en-US" altLang="en-US" sz="2400" smtClean="0">
                <a:solidFill>
                  <a:srgbClr val="FF0000"/>
                </a:solidFill>
              </a:rPr>
              <a:t>orthogonal</a:t>
            </a:r>
            <a:r>
              <a:rPr lang="en-US" altLang="en-US" sz="2400" smtClean="0"/>
              <a:t> basis in R</a:t>
            </a:r>
            <a:r>
              <a:rPr lang="en-US" altLang="en-US" sz="2400" baseline="30000" smtClean="0"/>
              <a:t>N</a:t>
            </a:r>
            <a:r>
              <a:rPr lang="en-US" altLang="en-US" sz="2400" smtClean="0"/>
              <a:t>, therefore:</a:t>
            </a:r>
            <a:endParaRPr lang="en-US" altLang="en-US" sz="2400" baseline="-25000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smtClean="0"/>
              <a:t>                                                     </a:t>
            </a:r>
            <a:endParaRPr lang="en-US" altLang="en-US" smtClean="0"/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A20D19A-84D8-47F5-BED9-BA3E7267876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- Steps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 b="0">
              <a:solidFill>
                <a:srgbClr val="000000"/>
              </a:solidFill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94325" y="400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07" name="Object 1"/>
          <p:cNvGraphicFramePr>
            <a:graphicFrameLocks noChangeAspect="1"/>
          </p:cNvGraphicFramePr>
          <p:nvPr/>
        </p:nvGraphicFramePr>
        <p:xfrm>
          <a:off x="1979613" y="2166938"/>
          <a:ext cx="4543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9" name="Equation" r:id="rId4" imgW="2235200" imgH="228600" progId="Equation.DSMT4">
                  <p:embed/>
                </p:oleObj>
              </mc:Choice>
              <mc:Fallback>
                <p:oleObj name="Equation" r:id="rId4" imgW="22352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2166938"/>
                        <a:ext cx="4543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8" name="Object 1"/>
          <p:cNvGraphicFramePr>
            <a:graphicFrameLocks noChangeAspect="1"/>
          </p:cNvGraphicFramePr>
          <p:nvPr/>
        </p:nvGraphicFramePr>
        <p:xfrm>
          <a:off x="2376488" y="4370388"/>
          <a:ext cx="46831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name="Equation" r:id="rId6" imgW="2387600" imgH="431800" progId="Equation.DSMT4">
                  <p:embed/>
                </p:oleObj>
              </mc:Choice>
              <mc:Fallback>
                <p:oleObj name="Equation" r:id="rId6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4370388"/>
                        <a:ext cx="46831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4500" y="2755900"/>
            <a:ext cx="84089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Note :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most software packages return the eigenvalues (and corresponding eigenvectors) </a:t>
            </a:r>
          </a:p>
          <a:p>
            <a:pPr>
              <a:defRPr/>
            </a:pPr>
            <a:r>
              <a:rPr lang="en-US" sz="1600" b="0" dirty="0">
                <a:solidFill>
                  <a:schemeClr val="bg2"/>
                </a:solidFill>
                <a:latin typeface="+mn-lt"/>
              </a:rPr>
              <a:t>is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decreasing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order – if not, you need to do it yourself) </a:t>
            </a:r>
          </a:p>
        </p:txBody>
      </p:sp>
      <p:graphicFrame>
        <p:nvGraphicFramePr>
          <p:cNvPr id="25610" name="Object 1"/>
          <p:cNvGraphicFramePr>
            <a:graphicFrameLocks noChangeAspect="1"/>
          </p:cNvGraphicFramePr>
          <p:nvPr/>
        </p:nvGraphicFramePr>
        <p:xfrm>
          <a:off x="3581400" y="1622425"/>
          <a:ext cx="136842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Equation" r:id="rId8" imgW="672808" imgH="228501" progId="Equation.DSMT4">
                  <p:embed/>
                </p:oleObj>
              </mc:Choice>
              <mc:Fallback>
                <p:oleObj name="Equation" r:id="rId8" imgW="672808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1622425"/>
                        <a:ext cx="136842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1963" y="2189163"/>
            <a:ext cx="135255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we assume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4500" y="6176963"/>
            <a:ext cx="7808913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Note : 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most software packages </a:t>
            </a:r>
            <a:r>
              <a:rPr lang="en-US" sz="1600" b="0" dirty="0">
                <a:solidFill>
                  <a:srgbClr val="FF0000"/>
                </a:solidFill>
                <a:latin typeface="+mn-lt"/>
              </a:rPr>
              <a:t>normalize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1600" b="0" dirty="0" err="1">
                <a:solidFill>
                  <a:schemeClr val="bg2"/>
                </a:solidFill>
                <a:latin typeface="+mn-lt"/>
              </a:rPr>
              <a:t>u</a:t>
            </a:r>
            <a:r>
              <a:rPr lang="en-US" sz="1600" b="0" baseline="-25000" dirty="0" err="1">
                <a:solidFill>
                  <a:schemeClr val="bg2"/>
                </a:solidFill>
                <a:latin typeface="+mn-lt"/>
              </a:rPr>
              <a:t>i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to unit length to simplify calculations; if not, you need to do it yourself):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/>
        </p:nvGraphicFramePr>
        <p:xfrm>
          <a:off x="2652713" y="5321300"/>
          <a:ext cx="4129087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2" name="Equation" r:id="rId10" imgW="2590800" imgH="469900" progId="Equation.DSMT4">
                  <p:embed/>
                </p:oleObj>
              </mc:Choice>
              <mc:Fallback>
                <p:oleObj name="Equation" r:id="rId10" imgW="2590800" imgH="469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5321300"/>
                        <a:ext cx="4129087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410325" y="2000250"/>
            <a:ext cx="242887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are the corresponding</a:t>
            </a:r>
          </a:p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eigenvectors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/>
          <p:cNvSpPr>
            <a:spLocks noGrp="1"/>
          </p:cNvSpPr>
          <p:nvPr>
            <p:ph idx="1"/>
          </p:nvPr>
        </p:nvSpPr>
        <p:spPr>
          <a:xfrm>
            <a:off x="296863" y="1066800"/>
            <a:ext cx="8510587" cy="2438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altLang="en-US" sz="2400" b="1" smtClean="0"/>
              <a:t>Step 5: </a:t>
            </a:r>
            <a:r>
              <a:rPr lang="en-US" altLang="en-US" sz="2400" u="sng" smtClean="0"/>
              <a:t>dimensionality reduction step</a:t>
            </a:r>
            <a:r>
              <a:rPr lang="en-US" altLang="en-US" sz="2400" smtClean="0"/>
              <a:t> – </a:t>
            </a:r>
            <a:r>
              <a:rPr lang="en-US" altLang="en-US" sz="2400" smtClean="0">
                <a:solidFill>
                  <a:srgbClr val="FF0000"/>
                </a:solidFill>
              </a:rPr>
              <a:t>approximate</a:t>
            </a:r>
            <a:r>
              <a:rPr lang="en-US" altLang="en-US" sz="2400" smtClean="0"/>
              <a:t> </a:t>
            </a:r>
            <a:r>
              <a:rPr lang="en-US" altLang="en-US" sz="2400" b="1" smtClean="0"/>
              <a:t>x</a:t>
            </a:r>
            <a:r>
              <a:rPr lang="en-US" altLang="en-US" sz="2400" smtClean="0"/>
              <a:t> using only the </a:t>
            </a:r>
            <a:r>
              <a:rPr lang="en-US" altLang="en-US" sz="2400" smtClean="0">
                <a:solidFill>
                  <a:srgbClr val="FF0000"/>
                </a:solidFill>
              </a:rPr>
              <a:t>first</a:t>
            </a:r>
            <a:r>
              <a:rPr lang="en-US" altLang="en-US" sz="2400" smtClean="0"/>
              <a:t> K eigenvectors (K&lt;N) (i.e., corresponding to the K </a:t>
            </a:r>
            <a:r>
              <a:rPr lang="en-US" altLang="en-US" sz="2400" smtClean="0">
                <a:solidFill>
                  <a:srgbClr val="FF0000"/>
                </a:solidFill>
              </a:rPr>
              <a:t>largest</a:t>
            </a:r>
            <a:r>
              <a:rPr lang="en-US" altLang="en-US" sz="2400" smtClean="0"/>
              <a:t> eigenvalues where K is a </a:t>
            </a:r>
            <a:r>
              <a:rPr lang="en-US" altLang="en-US" sz="2400" smtClean="0">
                <a:solidFill>
                  <a:srgbClr val="FF0000"/>
                </a:solidFill>
              </a:rPr>
              <a:t>parameter</a:t>
            </a:r>
            <a:r>
              <a:rPr lang="en-US" altLang="en-US" sz="2400" smtClean="0"/>
              <a:t>):</a:t>
            </a:r>
            <a:endParaRPr lang="en-US" altLang="en-US" sz="2400" u="sng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smtClean="0"/>
              <a:t>                                                     </a:t>
            </a:r>
            <a:endParaRPr lang="en-US" altLang="en-US" smtClean="0"/>
          </a:p>
        </p:txBody>
      </p:sp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BA1EAAF-33FB-405A-91A7-729AFD2BE67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- Steps</a:t>
            </a: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endParaRPr lang="en-US" altLang="en-US" sz="2000" b="0">
              <a:solidFill>
                <a:srgbClr val="000000"/>
              </a:solidFill>
            </a:endParaRP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5394325" y="4003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09" name="Object 1"/>
          <p:cNvGraphicFramePr>
            <a:graphicFrameLocks noChangeAspect="1"/>
          </p:cNvGraphicFramePr>
          <p:nvPr/>
        </p:nvGraphicFramePr>
        <p:xfrm>
          <a:off x="2133600" y="3621088"/>
          <a:ext cx="46863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Equation" r:id="rId4" imgW="2387600" imgH="431800" progId="Equation.DSMT4">
                  <p:embed/>
                </p:oleObj>
              </mc:Choice>
              <mc:Fallback>
                <p:oleObj name="Equation" r:id="rId4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621088"/>
                        <a:ext cx="46863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"/>
          <p:cNvGraphicFramePr>
            <a:graphicFrameLocks noChangeAspect="1"/>
          </p:cNvGraphicFramePr>
          <p:nvPr/>
        </p:nvGraphicFramePr>
        <p:xfrm>
          <a:off x="2100263" y="2370138"/>
          <a:ext cx="46831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Equation" r:id="rId6" imgW="2387600" imgH="431800" progId="Equation.DSMT4">
                  <p:embed/>
                </p:oleObj>
              </mc:Choice>
              <mc:Fallback>
                <p:oleObj name="Equation" r:id="rId6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2370138"/>
                        <a:ext cx="46831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>
            <a:spLocks noChangeArrowheads="1"/>
          </p:cNvSpPr>
          <p:nvPr/>
        </p:nvSpPr>
        <p:spPr bwMode="auto">
          <a:xfrm>
            <a:off x="4056063" y="3103563"/>
            <a:ext cx="685800" cy="65246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/>
        </p:nvGraphicFramePr>
        <p:xfrm>
          <a:off x="2514600" y="4643438"/>
          <a:ext cx="1693863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Equation" r:id="rId8" imgW="1040948" imgH="1167893" progId="Equation.DSMT4">
                  <p:embed/>
                </p:oleObj>
              </mc:Choice>
              <mc:Fallback>
                <p:oleObj name="Equation" r:id="rId8" imgW="1040948" imgH="116789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43438"/>
                        <a:ext cx="1693863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4876800" y="5064125"/>
          <a:ext cx="34591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Equation" r:id="rId10" imgW="1892300" imgH="228600" progId="Equation.DSMT4">
                  <p:embed/>
                </p:oleObj>
              </mc:Choice>
              <mc:Fallback>
                <p:oleObj name="Equation" r:id="rId10" imgW="18923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064125"/>
                        <a:ext cx="3459163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5105400" y="5654675"/>
            <a:ext cx="31353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i.e., the columns of U are the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the first K eigenvectors of </a:t>
            </a:r>
            <a:r>
              <a:rPr lang="el-GR" altLang="en-US" sz="1800" b="0" dirty="0" smtClean="0">
                <a:solidFill>
                  <a:srgbClr val="FF0000"/>
                </a:solidFill>
                <a:latin typeface="+mn-lt"/>
              </a:rPr>
              <a:t>Σ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+mn-lt"/>
              </a:rPr>
              <a:t>x</a:t>
            </a:r>
            <a:endParaRPr lang="en-US" altLang="en-US" sz="18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5138" y="5314950"/>
            <a:ext cx="4587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0" dirty="0">
                <a:solidFill>
                  <a:schemeClr val="bg2"/>
                </a:solidFill>
                <a:latin typeface="+mn-lt"/>
              </a:rPr>
              <a:t>or</a:t>
            </a:r>
          </a:p>
        </p:txBody>
      </p:sp>
      <p:sp>
        <p:nvSpPr>
          <p:cNvPr id="3" name="Rectangle 2"/>
          <p:cNvSpPr/>
          <p:nvPr/>
        </p:nvSpPr>
        <p:spPr>
          <a:xfrm>
            <a:off x="4741863" y="3224213"/>
            <a:ext cx="371475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b="0" kern="0" dirty="0">
                <a:solidFill>
                  <a:srgbClr val="FF0000"/>
                </a:solidFill>
                <a:latin typeface="Arial"/>
              </a:rPr>
              <a:t>approximate using first K terms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4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B0E7D2-519E-4029-9A2E-65F1DA8862A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PCA – Linear Transformation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457200" y="1447800"/>
            <a:ext cx="8610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The linear transformation 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R</a:t>
            </a:r>
            <a:r>
              <a:rPr lang="en-US" altLang="en-US" sz="2400" b="0" i="1" baseline="30000" dirty="0" smtClean="0">
                <a:solidFill>
                  <a:srgbClr val="000000"/>
                </a:solidFill>
              </a:rPr>
              <a:t>N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sym typeface="Symbol" panose="05050102010706020507" pitchFamily="18" charset="2"/>
              </a:rPr>
              <a:t> 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R</a:t>
            </a:r>
            <a:r>
              <a:rPr lang="en-US" altLang="en-US" sz="2400" b="0" i="1" baseline="30000" dirty="0" smtClean="0">
                <a:solidFill>
                  <a:srgbClr val="000000"/>
                </a:solidFill>
              </a:rPr>
              <a:t>K</a:t>
            </a:r>
            <a:r>
              <a:rPr lang="en-US" altLang="en-US" sz="2400" b="0" i="1" dirty="0" smtClean="0">
                <a:solidFill>
                  <a:srgbClr val="000000"/>
                </a:solidFill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which performs the dimensionality reduction is:</a:t>
            </a:r>
          </a:p>
          <a:p>
            <a:pPr eaLnBrk="1" hangingPunct="1">
              <a:defRPr/>
            </a:pPr>
            <a:endParaRPr lang="en-US" altLang="en-US" sz="1200" b="0" dirty="0" smtClean="0">
              <a:solidFill>
                <a:srgbClr val="0000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                               y </a:t>
            </a:r>
            <a:r>
              <a:rPr lang="en-US" altLang="en-US" sz="2400" dirty="0" smtClean="0">
                <a:solidFill>
                  <a:srgbClr val="FF0000"/>
                </a:solidFill>
                <a:latin typeface="CMR12"/>
              </a:rPr>
              <a:t>= </a:t>
            </a:r>
            <a:r>
              <a:rPr lang="en-US" altLang="en-US" sz="2400" dirty="0" err="1" smtClean="0">
                <a:solidFill>
                  <a:srgbClr val="FF0000"/>
                </a:solidFill>
                <a:latin typeface="CMBX12"/>
              </a:rPr>
              <a:t>U</a:t>
            </a:r>
            <a:r>
              <a:rPr lang="en-US" altLang="en-US" sz="2400" baseline="30000" dirty="0" err="1" smtClean="0">
                <a:solidFill>
                  <a:srgbClr val="FF0000"/>
                </a:solidFill>
                <a:latin typeface="CMBX12"/>
              </a:rPr>
              <a:t>T</a:t>
            </a:r>
            <a:r>
              <a:rPr lang="en-US" altLang="en-US" sz="2400" dirty="0" err="1" smtClean="0">
                <a:solidFill>
                  <a:srgbClr val="FF0000"/>
                </a:solidFill>
                <a:latin typeface="CMBX12"/>
              </a:rPr>
              <a:t>x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  </a:t>
            </a:r>
            <a:r>
              <a:rPr lang="el-GR" altLang="en-US" sz="2400" b="0" dirty="0" smtClean="0">
                <a:latin typeface="CMBX12"/>
              </a:rPr>
              <a:t>ϵ</a:t>
            </a:r>
            <a:r>
              <a:rPr lang="en-US" altLang="en-US" sz="2400" b="0" dirty="0" smtClean="0">
                <a:latin typeface="CMSY10"/>
              </a:rPr>
              <a:t> </a:t>
            </a:r>
            <a:r>
              <a:rPr lang="en-US" altLang="en-US" sz="2400" b="0" dirty="0" smtClean="0">
                <a:latin typeface="MSBM10"/>
              </a:rPr>
              <a:t>R</a:t>
            </a:r>
            <a:r>
              <a:rPr lang="en-US" altLang="en-US" sz="2400" b="0" baseline="30000" dirty="0" smtClean="0">
                <a:latin typeface="MSBM10"/>
              </a:rPr>
              <a:t>K</a:t>
            </a:r>
            <a:r>
              <a:rPr lang="en-US" altLang="en-US" sz="2400" b="0" dirty="0" smtClean="0">
                <a:latin typeface="CMSY6"/>
              </a:rPr>
              <a:t> </a:t>
            </a:r>
            <a:r>
              <a:rPr lang="en-US" altLang="en-US" sz="2400" b="0" dirty="0" smtClean="0">
                <a:latin typeface="NimbusSanL-Regu"/>
              </a:rPr>
              <a:t>where </a:t>
            </a:r>
            <a:r>
              <a:rPr lang="en-US" altLang="en-US" sz="2400" b="0" dirty="0" smtClean="0">
                <a:latin typeface="CMMI12"/>
              </a:rPr>
              <a:t>K&lt;N </a:t>
            </a:r>
            <a:endParaRPr lang="en-US" altLang="en-US" sz="2400" b="0" dirty="0" smtClean="0">
              <a:solidFill>
                <a:srgbClr val="FF0000"/>
              </a:solidFill>
              <a:latin typeface="CMMI12"/>
            </a:endParaRPr>
          </a:p>
          <a:p>
            <a:pPr marL="0" indent="0" eaLnBrk="1" hangingPunct="1"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9701" name="Object 1"/>
          <p:cNvGraphicFramePr>
            <a:graphicFrameLocks noChangeAspect="1"/>
          </p:cNvGraphicFramePr>
          <p:nvPr/>
        </p:nvGraphicFramePr>
        <p:xfrm>
          <a:off x="1447800" y="3733800"/>
          <a:ext cx="3381375" cy="199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Equation" r:id="rId4" imgW="1981200" imgH="1168400" progId="Equation.DSMT4">
                  <p:embed/>
                </p:oleObj>
              </mc:Choice>
              <mc:Fallback>
                <p:oleObj name="Equation" r:id="rId4" imgW="19812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3381375" cy="199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Box 3"/>
          <p:cNvSpPr txBox="1">
            <a:spLocks noChangeArrowheads="1"/>
          </p:cNvSpPr>
          <p:nvPr/>
        </p:nvSpPr>
        <p:spPr bwMode="auto">
          <a:xfrm>
            <a:off x="5334000" y="4343400"/>
            <a:ext cx="30797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i.e., the rows of U</a:t>
            </a:r>
            <a:r>
              <a:rPr lang="en-US" altLang="en-US" sz="1800" b="0" baseline="30000" dirty="0" smtClean="0">
                <a:solidFill>
                  <a:srgbClr val="FF0000"/>
                </a:solidFill>
                <a:latin typeface="+mn-lt"/>
              </a:rPr>
              <a:t>T</a:t>
            </a: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 are the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800" b="0" dirty="0" smtClean="0">
                <a:solidFill>
                  <a:srgbClr val="FF0000"/>
                </a:solidFill>
                <a:latin typeface="+mn-lt"/>
              </a:rPr>
              <a:t>the first K eigenvectors of </a:t>
            </a:r>
            <a:r>
              <a:rPr lang="el-GR" altLang="en-US" sz="1800" b="0" dirty="0" smtClean="0">
                <a:solidFill>
                  <a:srgbClr val="FF0000"/>
                </a:solidFill>
                <a:latin typeface="+mn-lt"/>
              </a:rPr>
              <a:t>Σ</a:t>
            </a:r>
            <a:r>
              <a:rPr lang="en-US" altLang="en-US" sz="1800" baseline="-25000" dirty="0" smtClean="0">
                <a:solidFill>
                  <a:srgbClr val="FF0000"/>
                </a:solidFill>
                <a:latin typeface="+mn-lt"/>
              </a:rPr>
              <a:t>x</a:t>
            </a:r>
            <a:endParaRPr lang="en-US" altLang="en-US" sz="1800" dirty="0" smtClean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13" y="1066800"/>
            <a:ext cx="8142287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Compute the PCA for dataset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r>
              <a:rPr lang="en-US" sz="2000" dirty="0" smtClean="0"/>
              <a:t>                   (1,2),(3,3),(3,5),(5,4),(5,6),(6,5),(8,7),(9,8)</a:t>
            </a:r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Compute the sample covariance matrix is: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 smtClean="0"/>
          </a:p>
          <a:p>
            <a:pPr marL="0" indent="0">
              <a:buFontTx/>
              <a:buNone/>
              <a:defRPr/>
            </a:pPr>
            <a:endParaRPr lang="en-US" sz="2000" dirty="0"/>
          </a:p>
          <a:p>
            <a:pPr>
              <a:defRPr/>
            </a:pPr>
            <a:r>
              <a:rPr lang="en-US" sz="2000" dirty="0" smtClean="0"/>
              <a:t>The eigenvalues can be computed by finding the roots of the</a:t>
            </a:r>
            <a:r>
              <a:rPr lang="en-US" sz="2000" dirty="0"/>
              <a:t> </a:t>
            </a:r>
            <a:r>
              <a:rPr lang="en-US" sz="2000" dirty="0" smtClean="0"/>
              <a:t>characteristic polynomial:</a:t>
            </a:r>
            <a:endParaRPr lang="en-US" sz="2000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DD3FED-D731-4C1A-B109-A9BADCBFF13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pic>
        <p:nvPicPr>
          <p:cNvPr id="3174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695700"/>
            <a:ext cx="264160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286375"/>
            <a:ext cx="3209925" cy="124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1751" name="Object 14"/>
          <p:cNvGraphicFramePr>
            <a:graphicFrameLocks noChangeAspect="1"/>
          </p:cNvGraphicFramePr>
          <p:nvPr/>
        </p:nvGraphicFramePr>
        <p:xfrm>
          <a:off x="2997200" y="2971800"/>
          <a:ext cx="22860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3" name="Equation" r:id="rId5" imgW="1574800" imgH="431800" progId="Equation.DSMT4">
                  <p:embed/>
                </p:oleObj>
              </mc:Choice>
              <mc:Fallback>
                <p:oleObj name="Equation" r:id="rId5" imgW="1574800" imgH="4318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200" y="2971800"/>
                        <a:ext cx="22860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9163"/>
            <a:ext cx="8510588" cy="5257800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The eigenvectors are the solutions of the systems: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endParaRPr lang="en-US" sz="2400" dirty="0"/>
          </a:p>
          <a:p>
            <a:pPr marL="0" indent="0">
              <a:buFontTx/>
              <a:buNone/>
              <a:defRPr/>
            </a:pPr>
            <a:endParaRPr lang="en-US" sz="2400" dirty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Normalize the eigenvectors vectors to unit-length.</a:t>
            </a: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Note</a:t>
            </a:r>
            <a:r>
              <a:rPr lang="en-US" sz="2400" dirty="0"/>
              <a:t>:</a:t>
            </a:r>
            <a:r>
              <a:rPr lang="en-US" sz="2400" dirty="0" smtClean="0"/>
              <a:t> if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is a solution, then (cu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) is also a solution where c is any constant.</a:t>
            </a:r>
            <a:endParaRPr lang="en-US" sz="2400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2AC92CC-35B7-4E25-8A59-CFDC9B2F660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pic>
        <p:nvPicPr>
          <p:cNvPr id="3277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608171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774" name="Object 1"/>
          <p:cNvGraphicFramePr>
            <a:graphicFrameLocks noChangeAspect="1"/>
          </p:cNvGraphicFramePr>
          <p:nvPr/>
        </p:nvGraphicFramePr>
        <p:xfrm>
          <a:off x="2819400" y="1524000"/>
          <a:ext cx="1524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Equation" r:id="rId4" imgW="672808" imgH="228501" progId="Equation.DSMT4">
                  <p:embed/>
                </p:oleObj>
              </mc:Choice>
              <mc:Fallback>
                <p:oleObj name="Equation" r:id="rId4" imgW="672808" imgH="228501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524000"/>
                        <a:ext cx="15240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77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5"/>
          <a:stretch>
            <a:fillRect/>
          </a:stretch>
        </p:blipFill>
        <p:spPr bwMode="auto">
          <a:xfrm>
            <a:off x="6310313" y="1782763"/>
            <a:ext cx="2700337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B25BAB-2A70-4418-AB72-F1CAAC5BF35E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Geometric interpretation of PCA</a:t>
            </a:r>
          </a:p>
        </p:txBody>
      </p:sp>
      <p:sp>
        <p:nvSpPr>
          <p:cNvPr id="33796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258763" y="1225550"/>
            <a:ext cx="8077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PCA chooses the </a:t>
            </a:r>
            <a:r>
              <a:rPr lang="en-US" altLang="en-US" sz="2400" b="0">
                <a:solidFill>
                  <a:srgbClr val="FF0000"/>
                </a:solidFill>
              </a:rPr>
              <a:t>eigenvectors </a:t>
            </a:r>
            <a:r>
              <a:rPr lang="en-US" altLang="en-US" sz="2400" b="0">
                <a:solidFill>
                  <a:srgbClr val="000000"/>
                </a:solidFill>
              </a:rPr>
              <a:t>of the covariance matrix corresponding to the </a:t>
            </a:r>
            <a:r>
              <a:rPr lang="en-US" altLang="en-US" sz="2400" b="0">
                <a:solidFill>
                  <a:srgbClr val="FF0000"/>
                </a:solidFill>
              </a:rPr>
              <a:t>largest</a:t>
            </a:r>
            <a:r>
              <a:rPr lang="en-US" altLang="en-US" sz="2400" b="0">
                <a:solidFill>
                  <a:srgbClr val="000000"/>
                </a:solidFill>
              </a:rPr>
              <a:t> eigenvalues.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The </a:t>
            </a:r>
            <a:r>
              <a:rPr lang="en-US" altLang="en-US" sz="2400" b="0">
                <a:solidFill>
                  <a:srgbClr val="FF0000"/>
                </a:solidFill>
              </a:rPr>
              <a:t>eigenvalues</a:t>
            </a:r>
            <a:r>
              <a:rPr lang="en-US" altLang="en-US" sz="2400" b="0">
                <a:solidFill>
                  <a:srgbClr val="000000"/>
                </a:solidFill>
              </a:rPr>
              <a:t> correspond to the </a:t>
            </a:r>
            <a:r>
              <a:rPr lang="en-US" altLang="en-US" sz="2400" b="0">
                <a:solidFill>
                  <a:srgbClr val="FF0000"/>
                </a:solidFill>
              </a:rPr>
              <a:t>variance</a:t>
            </a:r>
            <a:r>
              <a:rPr lang="en-US" altLang="en-US" sz="2400" b="0">
                <a:solidFill>
                  <a:srgbClr val="000000"/>
                </a:solidFill>
              </a:rPr>
              <a:t> of the data along the eigenvector directions.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Therefore, PCA projects the data along the directions where the data varies </a:t>
            </a:r>
            <a:r>
              <a:rPr lang="en-US" altLang="en-US" sz="2400" b="0">
                <a:solidFill>
                  <a:srgbClr val="FF0000"/>
                </a:solidFill>
              </a:rPr>
              <a:t>most</a:t>
            </a:r>
            <a:r>
              <a:rPr lang="en-US" altLang="en-US" sz="2400" b="0">
                <a:solidFill>
                  <a:srgbClr val="000000"/>
                </a:solidFill>
              </a:rPr>
              <a:t>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pic>
        <p:nvPicPr>
          <p:cNvPr id="3379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0" y="4343400"/>
            <a:ext cx="3352800" cy="2346325"/>
          </a:xfrm>
        </p:spPr>
      </p:pic>
      <p:sp>
        <p:nvSpPr>
          <p:cNvPr id="2" name="TextBox 1"/>
          <p:cNvSpPr txBox="1"/>
          <p:nvPr/>
        </p:nvSpPr>
        <p:spPr>
          <a:xfrm>
            <a:off x="1447800" y="4019550"/>
            <a:ext cx="3090863" cy="64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u</a:t>
            </a:r>
            <a:r>
              <a:rPr lang="en-US" sz="1800" b="0" baseline="-25000" dirty="0">
                <a:solidFill>
                  <a:schemeClr val="bg2"/>
                </a:solidFill>
                <a:latin typeface="+mn-lt"/>
              </a:rPr>
              <a:t>1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: direction of max variance</a:t>
            </a:r>
          </a:p>
          <a:p>
            <a:pPr>
              <a:defRPr/>
            </a:pPr>
            <a:r>
              <a:rPr lang="en-US" sz="1800" b="0" dirty="0">
                <a:solidFill>
                  <a:srgbClr val="000000"/>
                </a:solidFill>
                <a:latin typeface="Arial"/>
              </a:rPr>
              <a:t>u</a:t>
            </a:r>
            <a:r>
              <a:rPr lang="en-US" sz="1800" b="0" baseline="-25000" dirty="0">
                <a:solidFill>
                  <a:srgbClr val="000000"/>
                </a:solidFill>
                <a:latin typeface="Arial"/>
              </a:rPr>
              <a:t>2</a:t>
            </a:r>
            <a:r>
              <a:rPr lang="en-US" sz="1800" b="0" dirty="0">
                <a:solidFill>
                  <a:srgbClr val="000000"/>
                </a:solidFill>
                <a:latin typeface="Arial"/>
              </a:rPr>
              <a:t>: orthogonal to u</a:t>
            </a:r>
            <a:r>
              <a:rPr lang="en-US" sz="1800" b="0" baseline="-25000" dirty="0">
                <a:solidFill>
                  <a:srgbClr val="000000"/>
                </a:solidFill>
                <a:latin typeface="Arial"/>
              </a:rPr>
              <a:t>1</a:t>
            </a:r>
            <a:endParaRPr lang="en-US" sz="1800" b="0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380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5"/>
          <a:stretch>
            <a:fillRect/>
          </a:stretch>
        </p:blipFill>
        <p:spPr bwMode="auto">
          <a:xfrm>
            <a:off x="5084763" y="4094163"/>
            <a:ext cx="2516187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3F01958-9186-4152-B9AE-B4476C0E619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How do we choose K ?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328613" y="133985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 i="1">
                <a:solidFill>
                  <a:srgbClr val="000000"/>
                </a:solidFill>
              </a:rPr>
              <a:t>K</a:t>
            </a:r>
            <a:r>
              <a:rPr lang="en-US" altLang="en-US" sz="2400" b="0">
                <a:solidFill>
                  <a:srgbClr val="000000"/>
                </a:solidFill>
              </a:rPr>
              <a:t> is typically chosen based on how much </a:t>
            </a:r>
            <a:r>
              <a:rPr lang="en-US" altLang="en-US" sz="2400" b="0">
                <a:solidFill>
                  <a:srgbClr val="FF0000"/>
                </a:solidFill>
              </a:rPr>
              <a:t>information</a:t>
            </a:r>
            <a:r>
              <a:rPr lang="en-US" altLang="en-US" sz="2400" b="0">
                <a:solidFill>
                  <a:srgbClr val="000000"/>
                </a:solidFill>
              </a:rPr>
              <a:t> (</a:t>
            </a:r>
            <a:r>
              <a:rPr lang="en-US" altLang="en-US" sz="2400" b="0">
                <a:solidFill>
                  <a:srgbClr val="FF0000"/>
                </a:solidFill>
              </a:rPr>
              <a:t>variance</a:t>
            </a:r>
            <a:r>
              <a:rPr lang="en-US" altLang="en-US" sz="2400" b="0">
                <a:solidFill>
                  <a:srgbClr val="000000"/>
                </a:solidFill>
              </a:rPr>
              <a:t>) we want to preserve:</a:t>
            </a:r>
            <a:endParaRPr lang="en-US" altLang="en-US" sz="2400" b="0" i="1">
              <a:solidFill>
                <a:srgbClr val="000000"/>
              </a:solidFill>
            </a:endParaRPr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328613" y="4092575"/>
            <a:ext cx="8610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If T=0.9, for example, we say that we </a:t>
            </a:r>
            <a:r>
              <a:rPr lang="en-US" altLang="en-US" sz="2400" b="0">
                <a:solidFill>
                  <a:srgbClr val="FF0000"/>
                </a:solidFill>
              </a:rPr>
              <a:t>“preserve” </a:t>
            </a:r>
            <a:r>
              <a:rPr lang="en-US" altLang="en-US" sz="2400" b="0">
                <a:solidFill>
                  <a:srgbClr val="000000"/>
                </a:solidFill>
              </a:rPr>
              <a:t>90% of the  information (variance) in the data.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If K=N, then we “preserve” 100% of the information in the data (i.e., just a change of basis)</a:t>
            </a:r>
          </a:p>
        </p:txBody>
      </p:sp>
      <p:graphicFrame>
        <p:nvGraphicFramePr>
          <p:cNvPr id="35847" name="Object 2"/>
          <p:cNvGraphicFramePr>
            <a:graphicFrameLocks noChangeAspect="1"/>
          </p:cNvGraphicFramePr>
          <p:nvPr/>
        </p:nvGraphicFramePr>
        <p:xfrm>
          <a:off x="2027238" y="2268538"/>
          <a:ext cx="5013325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4" imgW="2806700" imgH="838200" progId="Equation.DSMT4">
                  <p:embed/>
                </p:oleObj>
              </mc:Choice>
              <mc:Fallback>
                <p:oleObj name="Equation" r:id="rId4" imgW="2806700" imgH="838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2268538"/>
                        <a:ext cx="5013325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8D8756E-44E9-4E50-BE2F-15BFEE39202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9850"/>
            <a:ext cx="89154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Approximation Error</a:t>
            </a: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7893" name="Rectangle 6"/>
          <p:cNvSpPr>
            <a:spLocks noChangeArrowheads="1"/>
          </p:cNvSpPr>
          <p:nvPr/>
        </p:nvSpPr>
        <p:spPr bwMode="auto">
          <a:xfrm>
            <a:off x="228600" y="1447800"/>
            <a:ext cx="8610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The approximation error (or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reconstruction </a:t>
            </a:r>
            <a:r>
              <a:rPr lang="en-US" altLang="en-US" sz="2400" b="0" dirty="0" smtClean="0"/>
              <a:t>error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) can be computed as:</a:t>
            </a: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It can also be shown that the approximation </a:t>
            </a:r>
            <a:r>
              <a:rPr lang="en-US" altLang="en-US" sz="2400" b="0" dirty="0" smtClean="0"/>
              <a:t>error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 can be computed as follows:</a:t>
            </a:r>
          </a:p>
          <a:p>
            <a:pPr marL="0" indent="0" eaLnBrk="1" hangingPunct="1"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</a:endParaRPr>
          </a:p>
        </p:txBody>
      </p:sp>
      <p:sp>
        <p:nvSpPr>
          <p:cNvPr id="37894" name="Rectangle 8"/>
          <p:cNvSpPr>
            <a:spLocks noChangeArrowheads="1"/>
          </p:cNvSpPr>
          <p:nvPr/>
        </p:nvSpPr>
        <p:spPr bwMode="auto">
          <a:xfrm>
            <a:off x="228600" y="45720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graphicFrame>
        <p:nvGraphicFramePr>
          <p:cNvPr id="37895" name="Object 2"/>
          <p:cNvGraphicFramePr>
            <a:graphicFrameLocks noChangeAspect="1"/>
          </p:cNvGraphicFramePr>
          <p:nvPr/>
        </p:nvGraphicFramePr>
        <p:xfrm>
          <a:off x="3124200" y="5410200"/>
          <a:ext cx="22129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Equation" r:id="rId4" imgW="1129810" imgH="431613" progId="Equation.DSMT4">
                  <p:embed/>
                </p:oleObj>
              </mc:Choice>
              <mc:Fallback>
                <p:oleObj name="Equation" r:id="rId4" imgW="1129810" imgH="431613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410200"/>
                        <a:ext cx="2212975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2"/>
          <p:cNvGraphicFramePr>
            <a:graphicFrameLocks noChangeAspect="1"/>
          </p:cNvGraphicFramePr>
          <p:nvPr/>
        </p:nvGraphicFramePr>
        <p:xfrm>
          <a:off x="3635375" y="2462213"/>
          <a:ext cx="1190625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4" name="Equation" r:id="rId6" imgW="609336" imgH="203112" progId="Equation.DSMT4">
                  <p:embed/>
                </p:oleObj>
              </mc:Choice>
              <mc:Fallback>
                <p:oleObj name="Equation" r:id="rId6" imgW="609336" imgH="203112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462213"/>
                        <a:ext cx="1190625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"/>
          <p:cNvGraphicFramePr>
            <a:graphicFrameLocks noChangeAspect="1"/>
          </p:cNvGraphicFramePr>
          <p:nvPr/>
        </p:nvGraphicFramePr>
        <p:xfrm>
          <a:off x="1612900" y="3087688"/>
          <a:ext cx="471170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Equation" r:id="rId8" imgW="2400300" imgH="431800" progId="Equation.DSMT4">
                  <p:embed/>
                </p:oleObj>
              </mc:Choice>
              <mc:Fallback>
                <p:oleObj name="Equation" r:id="rId8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00" y="3087688"/>
                        <a:ext cx="471170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6534150" y="3279775"/>
            <a:ext cx="2324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0" dirty="0">
                <a:solidFill>
                  <a:srgbClr val="FF0000"/>
                </a:solidFill>
                <a:latin typeface="+mn-lt"/>
              </a:rPr>
              <a:t>(reconstruction)</a:t>
            </a:r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7988" y="3273425"/>
            <a:ext cx="10255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0" dirty="0">
                <a:solidFill>
                  <a:srgbClr val="000000"/>
                </a:solidFill>
                <a:latin typeface="+mn-lt"/>
              </a:rPr>
              <a:t>where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0BC0682-FAEC-4385-AC94-EF16062C7F03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>
                <a:solidFill>
                  <a:srgbClr val="000000"/>
                </a:solidFill>
              </a:rPr>
              <a:t>Data Normalization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28600" y="1524000"/>
            <a:ext cx="8610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The principal components are dependent on the </a:t>
            </a:r>
            <a:r>
              <a:rPr lang="en-US" altLang="en-US" sz="2400" i="1">
                <a:solidFill>
                  <a:srgbClr val="000000"/>
                </a:solidFill>
              </a:rPr>
              <a:t>units</a:t>
            </a:r>
            <a:r>
              <a:rPr lang="en-US" altLang="en-US" sz="2400" b="0" i="1">
                <a:solidFill>
                  <a:srgbClr val="0000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used to measure the original variables as well as on the </a:t>
            </a:r>
            <a:r>
              <a:rPr lang="en-US" altLang="en-US" sz="2400" i="1">
                <a:solidFill>
                  <a:srgbClr val="000000"/>
                </a:solidFill>
              </a:rPr>
              <a:t>range</a:t>
            </a:r>
            <a:r>
              <a:rPr lang="en-US" altLang="en-US" sz="2400" b="0" i="1">
                <a:solidFill>
                  <a:srgbClr val="0000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of values they assume.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Data should </a:t>
            </a:r>
            <a:r>
              <a:rPr lang="en-US" altLang="en-US" sz="2400" b="0">
                <a:solidFill>
                  <a:srgbClr val="FF0000"/>
                </a:solidFill>
              </a:rPr>
              <a:t>always</a:t>
            </a:r>
            <a:r>
              <a:rPr lang="en-US" altLang="en-US" sz="2400" b="0">
                <a:solidFill>
                  <a:srgbClr val="000000"/>
                </a:solidFill>
              </a:rPr>
              <a:t> be normalized prior to using PCA.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A common normalization method is to transform all the data to have </a:t>
            </a:r>
            <a:r>
              <a:rPr lang="en-US" altLang="en-US" sz="2400" b="0">
                <a:solidFill>
                  <a:srgbClr val="FF0000"/>
                </a:solidFill>
              </a:rPr>
              <a:t>zero mean </a:t>
            </a:r>
            <a:r>
              <a:rPr lang="en-US" altLang="en-US" sz="2400" b="0">
                <a:solidFill>
                  <a:srgbClr val="000000"/>
                </a:solidFill>
              </a:rPr>
              <a:t>and </a:t>
            </a:r>
            <a:r>
              <a:rPr lang="en-US" altLang="en-US" sz="2400" b="0">
                <a:solidFill>
                  <a:srgbClr val="FF0000"/>
                </a:solidFill>
              </a:rPr>
              <a:t>unit standard deviation</a:t>
            </a:r>
            <a:r>
              <a:rPr lang="en-US" altLang="en-US" sz="2400" b="0">
                <a:solidFill>
                  <a:srgbClr val="000000"/>
                </a:solidFill>
              </a:rPr>
              <a:t>:</a:t>
            </a:r>
          </a:p>
        </p:txBody>
      </p:sp>
      <p:graphicFrame>
        <p:nvGraphicFramePr>
          <p:cNvPr id="39942" name="Object 2"/>
          <p:cNvGraphicFramePr>
            <a:graphicFrameLocks noChangeAspect="1"/>
          </p:cNvGraphicFramePr>
          <p:nvPr/>
        </p:nvGraphicFramePr>
        <p:xfrm>
          <a:off x="2171700" y="5257800"/>
          <a:ext cx="13779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5" name="Equation" r:id="rId4" imgW="622030" imgH="393529" progId="Equation.DSMT4">
                  <p:embed/>
                </p:oleObj>
              </mc:Choice>
              <mc:Fallback>
                <p:oleObj name="Equation" r:id="rId4" imgW="622030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700" y="5257800"/>
                        <a:ext cx="137795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81400" y="5334000"/>
            <a:ext cx="40830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chemeClr val="bg2"/>
                </a:solidFill>
                <a:latin typeface="+mn-lt"/>
              </a:rPr>
              <a:t>where </a:t>
            </a:r>
            <a:r>
              <a:rPr lang="el-GR" sz="1600" b="0" dirty="0">
                <a:solidFill>
                  <a:schemeClr val="bg2"/>
                </a:solidFill>
                <a:latin typeface="+mn-lt"/>
              </a:rPr>
              <a:t>μ 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and </a:t>
            </a:r>
            <a:r>
              <a:rPr lang="el-GR" sz="1600" b="0" dirty="0">
                <a:solidFill>
                  <a:schemeClr val="bg2"/>
                </a:solidFill>
                <a:latin typeface="+mn-lt"/>
              </a:rPr>
              <a:t>σ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are the mean and standard </a:t>
            </a:r>
          </a:p>
          <a:p>
            <a:pPr>
              <a:defRPr/>
            </a:pPr>
            <a:r>
              <a:rPr lang="en-US" sz="1600" b="0" dirty="0">
                <a:solidFill>
                  <a:schemeClr val="bg2"/>
                </a:solidFill>
                <a:latin typeface="+mn-lt"/>
              </a:rPr>
              <a:t>deviation of the i-</a:t>
            </a:r>
            <a:r>
              <a:rPr lang="en-US" sz="1600" b="0" dirty="0" err="1">
                <a:solidFill>
                  <a:schemeClr val="bg2"/>
                </a:solidFill>
                <a:latin typeface="+mn-lt"/>
              </a:rPr>
              <a:t>th</a:t>
            </a:r>
            <a:r>
              <a:rPr lang="en-US" sz="1600" b="0" dirty="0">
                <a:solidFill>
                  <a:schemeClr val="bg2"/>
                </a:solidFill>
                <a:latin typeface="+mn-lt"/>
              </a:rPr>
              <a:t> feature x</a:t>
            </a:r>
            <a:r>
              <a:rPr lang="en-US" sz="1600" b="0" baseline="-25000" dirty="0">
                <a:solidFill>
                  <a:schemeClr val="bg2"/>
                </a:solidFill>
                <a:latin typeface="+mn-lt"/>
              </a:rPr>
              <a:t>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30175"/>
            <a:ext cx="7772400" cy="708025"/>
          </a:xfrm>
        </p:spPr>
        <p:txBody>
          <a:bodyPr/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ko-KR" smtClean="0">
                <a:ea typeface="굴림" pitchFamily="34" charset="-127"/>
              </a:rPr>
              <a:t>Curse of Dimensionality</a:t>
            </a:r>
            <a:endParaRPr lang="en-GB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2075" y="1503363"/>
            <a:ext cx="5257800" cy="4775200"/>
          </a:xfrm>
        </p:spPr>
        <p:txBody>
          <a:bodyPr/>
          <a:lstStyle/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smtClean="0"/>
              <a:t>Increasing the number of features will not always improve classification accuracy.</a:t>
            </a:r>
          </a:p>
          <a:p>
            <a:pPr lvl="1" eaLnBrk="1" hangingPunct="1"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mtClean="0"/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smtClean="0"/>
              <a:t>In practice, the inclusion of more features might actually lead to </a:t>
            </a:r>
            <a:r>
              <a:rPr lang="en-US" altLang="en-US" sz="2400" smtClean="0">
                <a:solidFill>
                  <a:srgbClr val="FF0000"/>
                </a:solidFill>
              </a:rPr>
              <a:t>worse </a:t>
            </a:r>
            <a:r>
              <a:rPr lang="en-US" altLang="en-US" sz="2400" smtClean="0"/>
              <a:t>performance.</a:t>
            </a:r>
          </a:p>
          <a:p>
            <a:pPr lvl="1" eaLnBrk="1" hangingPunct="1">
              <a:buFontTx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smtClean="0"/>
          </a:p>
          <a:p>
            <a:pPr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smtClean="0"/>
              <a:t>The number of training examples required increases </a:t>
            </a:r>
            <a:r>
              <a:rPr lang="en-US" altLang="en-US" sz="2400" smtClean="0">
                <a:solidFill>
                  <a:srgbClr val="FF0000"/>
                </a:solidFill>
              </a:rPr>
              <a:t>exponentially</a:t>
            </a:r>
            <a:r>
              <a:rPr lang="en-US" altLang="en-US" sz="2400" smtClean="0"/>
              <a:t> with dimensionality </a:t>
            </a:r>
            <a:r>
              <a:rPr lang="en-US" altLang="en-US" sz="2400" b="1" smtClean="0"/>
              <a:t>d</a:t>
            </a:r>
            <a:r>
              <a:rPr lang="en-US" altLang="en-US" sz="2400" smtClean="0"/>
              <a:t> (i.e., k</a:t>
            </a:r>
            <a:r>
              <a:rPr lang="en-US" altLang="en-US" sz="2400" b="1" baseline="30000" smtClean="0"/>
              <a:t>d</a:t>
            </a:r>
            <a:r>
              <a:rPr lang="en-US" altLang="en-US" sz="2400" smtClean="0"/>
              <a:t>). </a:t>
            </a:r>
          </a:p>
        </p:txBody>
      </p:sp>
      <p:pic>
        <p:nvPicPr>
          <p:cNvPr id="1024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413" y="1317625"/>
            <a:ext cx="3684587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r="16637"/>
          <a:stretch>
            <a:fillRect/>
          </a:stretch>
        </p:blipFill>
        <p:spPr bwMode="auto">
          <a:xfrm>
            <a:off x="5281613" y="4175125"/>
            <a:ext cx="1524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7446"/>
          <a:stretch>
            <a:fillRect/>
          </a:stretch>
        </p:blipFill>
        <p:spPr bwMode="auto">
          <a:xfrm>
            <a:off x="7058025" y="4040188"/>
            <a:ext cx="1905000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1350" y="5621338"/>
            <a:ext cx="7127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3</a:t>
            </a:r>
            <a:r>
              <a:rPr lang="en-US" sz="1400" b="0" baseline="30000" dirty="0">
                <a:solidFill>
                  <a:schemeClr val="bg2"/>
                </a:solidFill>
                <a:latin typeface="+mn-lt"/>
              </a:rPr>
              <a:t>2 </a:t>
            </a:r>
            <a:r>
              <a:rPr lang="en-US" sz="1400" b="0" dirty="0">
                <a:solidFill>
                  <a:schemeClr val="bg2"/>
                </a:solidFill>
                <a:latin typeface="+mn-lt"/>
              </a:rPr>
              <a:t>bins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39050" y="6000750"/>
            <a:ext cx="7127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3</a:t>
            </a:r>
            <a:r>
              <a:rPr lang="en-US" sz="1400" b="0" baseline="30000" dirty="0">
                <a:solidFill>
                  <a:schemeClr val="bg2"/>
                </a:solidFill>
                <a:latin typeface="+mn-lt"/>
              </a:rPr>
              <a:t>3 </a:t>
            </a:r>
            <a:r>
              <a:rPr lang="en-US" sz="1400" b="0" dirty="0">
                <a:solidFill>
                  <a:schemeClr val="bg2"/>
                </a:solidFill>
                <a:latin typeface="+mn-lt"/>
              </a:rPr>
              <a:t>bins</a:t>
            </a:r>
          </a:p>
        </p:txBody>
      </p:sp>
      <p:pic>
        <p:nvPicPr>
          <p:cNvPr id="10249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3255963"/>
            <a:ext cx="24161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24600" y="3741738"/>
            <a:ext cx="7143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3</a:t>
            </a:r>
            <a:r>
              <a:rPr lang="en-US" sz="1400" b="0" baseline="30000" dirty="0">
                <a:solidFill>
                  <a:schemeClr val="bg2"/>
                </a:solidFill>
                <a:latin typeface="+mn-lt"/>
              </a:rPr>
              <a:t>1 </a:t>
            </a:r>
            <a:r>
              <a:rPr lang="en-US" sz="1400" b="0" dirty="0">
                <a:solidFill>
                  <a:schemeClr val="bg2"/>
                </a:solidFill>
                <a:latin typeface="+mn-lt"/>
              </a:rPr>
              <a:t>bins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5400" y="6124575"/>
            <a:ext cx="25701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k: number of bins per feature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Comments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PCA simply performs a coordinate </a:t>
            </a:r>
            <a:r>
              <a:rPr lang="en-US" altLang="en-US" sz="2400" smtClean="0">
                <a:solidFill>
                  <a:srgbClr val="FF0000"/>
                </a:solidFill>
              </a:rPr>
              <a:t>rotation</a:t>
            </a:r>
            <a:r>
              <a:rPr lang="en-US" altLang="en-US" sz="2400" smtClean="0"/>
              <a:t> that aligns the transformed axes with the directions of maximum variance.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The new covariance matrix </a:t>
            </a:r>
            <a:r>
              <a:rPr lang="el-GR" altLang="en-US" sz="2400" smtClean="0"/>
              <a:t>Σ</a:t>
            </a:r>
            <a:r>
              <a:rPr lang="en-US" altLang="en-US" sz="2400" b="1" baseline="-25000" smtClean="0"/>
              <a:t>y</a:t>
            </a:r>
            <a:r>
              <a:rPr lang="en-US" altLang="en-US" sz="2400" b="1" smtClean="0"/>
              <a:t> </a:t>
            </a:r>
            <a:r>
              <a:rPr lang="en-US" altLang="en-US" sz="2400" smtClean="0"/>
              <a:t>is diagonal (i.e., PCA simply </a:t>
            </a:r>
            <a:r>
              <a:rPr lang="en-US" altLang="en-US" sz="2400" smtClean="0">
                <a:solidFill>
                  <a:srgbClr val="FF0000"/>
                </a:solidFill>
              </a:rPr>
              <a:t>de-correlates</a:t>
            </a:r>
            <a:r>
              <a:rPr lang="en-US" altLang="en-US" sz="2400" smtClean="0"/>
              <a:t> the variables).</a:t>
            </a:r>
          </a:p>
          <a:p>
            <a:pPr lvl="1"/>
            <a:r>
              <a:rPr lang="en-US" altLang="en-US" sz="2000" smtClean="0"/>
              <a:t>Note that if the data follow a Gaussian distribution, then the variables also become independent. 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The main limitation of PCA is that it does not consider class separability since it does </a:t>
            </a:r>
            <a:r>
              <a:rPr lang="en-US" altLang="en-US" sz="2400" smtClean="0">
                <a:solidFill>
                  <a:srgbClr val="FF0000"/>
                </a:solidFill>
              </a:rPr>
              <a:t>not</a:t>
            </a:r>
            <a:r>
              <a:rPr lang="en-US" altLang="en-US" sz="2400" smtClean="0"/>
              <a:t> take into account the class information. </a:t>
            </a:r>
          </a:p>
          <a:p>
            <a:pPr lvl="1"/>
            <a:r>
              <a:rPr lang="en-US" altLang="en-US" sz="2000" smtClean="0"/>
              <a:t>i.e., there is </a:t>
            </a:r>
            <a:r>
              <a:rPr lang="en-US" altLang="en-US" sz="2000" smtClean="0">
                <a:solidFill>
                  <a:srgbClr val="FF0000"/>
                </a:solidFill>
              </a:rPr>
              <a:t>no</a:t>
            </a:r>
            <a:r>
              <a:rPr lang="en-US" altLang="en-US" sz="2000" smtClean="0"/>
              <a:t> guarantee that the directions of maximum variance will contain good features for discrimination. </a:t>
            </a:r>
          </a:p>
          <a:p>
            <a:endParaRPr lang="en-US" altLang="en-US" b="1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F8D1DE-048C-473E-AE8C-5BD9C8A137F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767E43-C38D-4B34-B23E-70A098DE8ED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Application to Images – Practical Issues</a:t>
            </a:r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228600" y="990600"/>
            <a:ext cx="85344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The goal is to represent images </a:t>
            </a:r>
            <a:r>
              <a:rPr lang="en-US" altLang="en-US" sz="2400" b="0" dirty="0">
                <a:solidFill>
                  <a:srgbClr val="000000"/>
                </a:solidFill>
              </a:rPr>
              <a:t>in a space of lower dimensionality using PCA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defRPr/>
            </a:pPr>
            <a:r>
              <a:rPr lang="en-US" altLang="en-US" sz="2000" b="0" dirty="0" smtClean="0">
                <a:solidFill>
                  <a:srgbClr val="000000"/>
                </a:solidFill>
              </a:rPr>
              <a:t>Useful for various applications, e.g., face recognition, image compression, etc.</a:t>
            </a:r>
            <a:endParaRPr lang="en-US" altLang="en-US" sz="2000" b="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en-US" sz="2400" b="0" dirty="0" smtClean="0">
                <a:solidFill>
                  <a:srgbClr val="000000"/>
                </a:solidFill>
              </a:rPr>
              <a:t>Given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M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 images of size </a:t>
            </a:r>
            <a:r>
              <a:rPr lang="en-US" altLang="en-US" sz="2400" b="0" dirty="0" smtClean="0">
                <a:solidFill>
                  <a:srgbClr val="FF0000"/>
                </a:solidFill>
              </a:rPr>
              <a:t>N x N</a:t>
            </a:r>
            <a:r>
              <a:rPr lang="en-US" altLang="en-US" sz="2400" b="0" dirty="0" smtClean="0">
                <a:solidFill>
                  <a:srgbClr val="000000"/>
                </a:solidFill>
              </a:rPr>
              <a:t>, first represent each image as a 1D vector (i.e., by stacking the rows together).</a:t>
            </a:r>
          </a:p>
          <a:p>
            <a:pPr lvl="1" eaLnBrk="1" hangingPunct="1">
              <a:defRPr/>
            </a:pPr>
            <a:r>
              <a:rPr lang="en-US" altLang="en-US" sz="2000" b="0" dirty="0" smtClean="0">
                <a:solidFill>
                  <a:srgbClr val="000000"/>
                </a:solidFill>
              </a:rPr>
              <a:t>Note that for </a:t>
            </a:r>
            <a:r>
              <a:rPr lang="en-US" altLang="en-US" sz="2000" b="0" dirty="0" smtClean="0">
                <a:solidFill>
                  <a:srgbClr val="FF0000"/>
                </a:solidFill>
              </a:rPr>
              <a:t>face recognition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, faces must be </a:t>
            </a:r>
            <a:r>
              <a:rPr lang="en-US" altLang="en-US" sz="2000" b="0" dirty="0" smtClean="0">
                <a:solidFill>
                  <a:srgbClr val="FF0000"/>
                </a:solidFill>
              </a:rPr>
              <a:t>centered 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and of the same </a:t>
            </a:r>
            <a:r>
              <a:rPr lang="en-US" altLang="en-US" sz="2000" b="0" dirty="0" smtClean="0">
                <a:solidFill>
                  <a:srgbClr val="FF0000"/>
                </a:solidFill>
              </a:rPr>
              <a:t>size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.</a:t>
            </a: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  <a:p>
            <a:pPr marL="457200" lvl="1" indent="0" eaLnBrk="1" hangingPunct="1">
              <a:buFont typeface="Arial" panose="020B0604020202020204" pitchFamily="34" charset="0"/>
              <a:buNone/>
              <a:defRPr/>
            </a:pPr>
            <a:endParaRPr lang="en-US" altLang="en-US" sz="2000" b="0" dirty="0" smtClean="0">
              <a:solidFill>
                <a:srgbClr val="000000"/>
              </a:solidFill>
            </a:endParaRPr>
          </a:p>
        </p:txBody>
      </p:sp>
      <p:pic>
        <p:nvPicPr>
          <p:cNvPr id="2325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343400"/>
            <a:ext cx="2133600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0" t="20277" r="26089" b="15585"/>
          <a:stretch>
            <a:fillRect/>
          </a:stretch>
        </p:blipFill>
        <p:spPr bwMode="auto">
          <a:xfrm>
            <a:off x="2573338" y="4048125"/>
            <a:ext cx="1998662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400" b="1" dirty="0" smtClean="0"/>
          </a:p>
          <a:p>
            <a:pPr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The key challenge is that the covariance matrix </a:t>
            </a:r>
            <a:r>
              <a:rPr lang="el-GR" altLang="en-US" sz="2400" dirty="0">
                <a:solidFill>
                  <a:srgbClr val="000000"/>
                </a:solidFill>
              </a:rPr>
              <a:t>Σ</a:t>
            </a:r>
            <a:r>
              <a:rPr lang="en-US" altLang="en-US" sz="2400" baseline="-25000" dirty="0">
                <a:solidFill>
                  <a:srgbClr val="000000"/>
                </a:solidFill>
              </a:rPr>
              <a:t>x </a:t>
            </a:r>
            <a:r>
              <a:rPr lang="en-US" altLang="en-US" sz="2400" dirty="0">
                <a:solidFill>
                  <a:srgbClr val="000000"/>
                </a:solidFill>
              </a:rPr>
              <a:t>is now </a:t>
            </a:r>
            <a:r>
              <a:rPr lang="en-US" altLang="en-US" sz="2400" dirty="0">
                <a:solidFill>
                  <a:srgbClr val="FF0000"/>
                </a:solidFill>
              </a:rPr>
              <a:t>very large </a:t>
            </a:r>
            <a:r>
              <a:rPr lang="en-US" altLang="en-US" sz="2400" dirty="0">
                <a:solidFill>
                  <a:srgbClr val="000000"/>
                </a:solidFill>
              </a:rPr>
              <a:t>(i.e., N</a:t>
            </a:r>
            <a:r>
              <a:rPr lang="en-US" altLang="en-US" sz="2400" baseline="30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 x N</a:t>
            </a:r>
            <a:r>
              <a:rPr lang="en-US" altLang="en-US" sz="2400" baseline="30000" dirty="0">
                <a:solidFill>
                  <a:srgbClr val="000000"/>
                </a:solidFill>
              </a:rPr>
              <a:t>2</a:t>
            </a:r>
            <a:r>
              <a:rPr lang="en-US" altLang="en-US" sz="2400" dirty="0">
                <a:solidFill>
                  <a:srgbClr val="000000"/>
                </a:solidFill>
              </a:rPr>
              <a:t>) </a:t>
            </a:r>
            <a:r>
              <a:rPr lang="en-US" altLang="en-US" sz="2400" dirty="0" smtClean="0">
                <a:solidFill>
                  <a:srgbClr val="000000"/>
                </a:solidFill>
              </a:rPr>
              <a:t>– see Step 3: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                Step 3:</a:t>
            </a:r>
            <a:r>
              <a:rPr lang="en-US" sz="2400" dirty="0" smtClean="0"/>
              <a:t> compute the covariance matrix </a:t>
            </a:r>
            <a:r>
              <a:rPr lang="el-GR" sz="2400" dirty="0" smtClean="0"/>
              <a:t>Σ</a:t>
            </a:r>
            <a:r>
              <a:rPr lang="en-US" sz="2400" baseline="-25000" dirty="0" smtClean="0"/>
              <a:t>x</a:t>
            </a:r>
          </a:p>
          <a:p>
            <a:pPr>
              <a:defRPr/>
            </a:pPr>
            <a:endParaRPr lang="en-US" sz="2400" baseline="-25000" dirty="0"/>
          </a:p>
          <a:p>
            <a:pPr>
              <a:defRPr/>
            </a:pPr>
            <a:endParaRPr lang="en-US" sz="2400" baseline="-25000" dirty="0" smtClean="0"/>
          </a:p>
          <a:p>
            <a:pPr marL="0" indent="0">
              <a:buFontTx/>
              <a:buNone/>
              <a:defRPr/>
            </a:pPr>
            <a:r>
              <a:rPr lang="en-US" sz="2400" baseline="-25000" dirty="0" smtClean="0"/>
              <a:t> 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l-GR" sz="2400" dirty="0" smtClean="0"/>
              <a:t>Σ</a:t>
            </a:r>
            <a:r>
              <a:rPr lang="en-US" sz="2400" b="1" baseline="-25000" dirty="0" smtClean="0"/>
              <a:t>x</a:t>
            </a:r>
            <a:r>
              <a:rPr lang="en-US" sz="2400" dirty="0" smtClean="0"/>
              <a:t> is now an 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x N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matrix – </a:t>
            </a:r>
            <a:r>
              <a:rPr lang="en-US" sz="2400" dirty="0" smtClean="0">
                <a:solidFill>
                  <a:srgbClr val="FF0000"/>
                </a:solidFill>
              </a:rPr>
              <a:t>computationally expensive </a:t>
            </a:r>
            <a:r>
              <a:rPr lang="en-US" sz="2400" dirty="0" smtClean="0"/>
              <a:t>to compute its eigenvalues/eigenvectors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endParaRPr lang="en-US" baseline="-25000" dirty="0"/>
          </a:p>
          <a:p>
            <a:pPr marL="0" indent="0">
              <a:buFontTx/>
              <a:buNone/>
              <a:defRPr/>
            </a:pPr>
            <a:r>
              <a:rPr lang="en-US" dirty="0" smtClean="0"/>
              <a:t>                               </a:t>
            </a:r>
            <a:r>
              <a:rPr lang="en-US" sz="2000" dirty="0" smtClean="0"/>
              <a:t>(AA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)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</a:t>
            </a:r>
            <a:r>
              <a:rPr lang="el-GR" sz="2000" dirty="0" smtClean="0"/>
              <a:t> λ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endParaRPr lang="en-US" sz="2400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AB14E3-B8F8-4133-9FC7-67C0A75EDD0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graphicFrame>
        <p:nvGraphicFramePr>
          <p:cNvPr id="45061" name="Object 1"/>
          <p:cNvGraphicFramePr>
            <a:graphicFrameLocks noChangeAspect="1"/>
          </p:cNvGraphicFramePr>
          <p:nvPr/>
        </p:nvGraphicFramePr>
        <p:xfrm>
          <a:off x="1863725" y="3306763"/>
          <a:ext cx="3344863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5" name="Equation" r:id="rId3" imgW="1688367" imgH="431613" progId="Equation.DSMT4">
                  <p:embed/>
                </p:oleObj>
              </mc:Choice>
              <mc:Fallback>
                <p:oleObj name="Equation" r:id="rId3" imgW="1688367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3725" y="3306763"/>
                        <a:ext cx="3344863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5638800" y="3324225"/>
            <a:ext cx="29718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0" dirty="0" smtClean="0">
                <a:latin typeface="+mn-lt"/>
              </a:rPr>
              <a:t>where A=[</a:t>
            </a:r>
            <a:r>
              <a:rPr lang="el-GR" altLang="en-US" sz="2000" b="0" dirty="0" smtClean="0">
                <a:latin typeface="+mn-lt"/>
              </a:rPr>
              <a:t>Φ</a:t>
            </a:r>
            <a:r>
              <a:rPr lang="el-GR" altLang="en-US" sz="2000" b="0" baseline="-25000" dirty="0" smtClean="0">
                <a:latin typeface="+mn-lt"/>
              </a:rPr>
              <a:t>1</a:t>
            </a:r>
            <a:r>
              <a:rPr lang="el-GR" altLang="en-US" sz="2000" b="0" dirty="0" smtClean="0">
                <a:latin typeface="+mn-lt"/>
              </a:rPr>
              <a:t> Φ</a:t>
            </a:r>
            <a:r>
              <a:rPr lang="el-GR" altLang="en-US" sz="2000" b="0" baseline="-25000" dirty="0" smtClean="0">
                <a:latin typeface="+mn-lt"/>
              </a:rPr>
              <a:t>2</a:t>
            </a:r>
            <a:r>
              <a:rPr lang="el-GR" altLang="en-US" sz="2000" b="0" dirty="0" smtClean="0">
                <a:latin typeface="+mn-lt"/>
              </a:rPr>
              <a:t> ... Φ</a:t>
            </a:r>
            <a:r>
              <a:rPr lang="el-GR" altLang="en-US" sz="2000" b="0" baseline="-25000" dirty="0" smtClean="0">
                <a:latin typeface="+mn-lt"/>
              </a:rPr>
              <a:t>Μ</a:t>
            </a:r>
            <a:r>
              <a:rPr lang="el-GR" altLang="en-US" sz="2000" b="0" dirty="0" smtClean="0">
                <a:latin typeface="+mn-lt"/>
              </a:rPr>
              <a:t>]</a:t>
            </a:r>
            <a:r>
              <a:rPr lang="en-US" altLang="en-US" sz="2000" b="0" dirty="0" smtClean="0">
                <a:latin typeface="+mn-lt"/>
              </a:rPr>
              <a:t>                                                             (N</a:t>
            </a:r>
            <a:r>
              <a:rPr lang="en-US" altLang="en-US" sz="2000" b="0" baseline="30000" dirty="0" smtClean="0">
                <a:latin typeface="+mn-lt"/>
              </a:rPr>
              <a:t>2</a:t>
            </a:r>
            <a:r>
              <a:rPr lang="en-US" altLang="en-US" sz="2000" b="0" dirty="0" smtClean="0">
                <a:latin typeface="+mn-lt"/>
              </a:rPr>
              <a:t> x M matrix)</a:t>
            </a:r>
            <a:endParaRPr lang="en-US" altLang="en-US" sz="2000" b="0" u="sng" dirty="0" smtClean="0">
              <a:latin typeface="+mn-lt"/>
            </a:endParaRPr>
          </a:p>
        </p:txBody>
      </p:sp>
      <p:sp>
        <p:nvSpPr>
          <p:cNvPr id="45063" name="Rectangle 9"/>
          <p:cNvSpPr>
            <a:spLocks noChangeArrowheads="1"/>
          </p:cNvSpPr>
          <p:nvPr/>
        </p:nvSpPr>
        <p:spPr bwMode="auto">
          <a:xfrm>
            <a:off x="3276600" y="5410200"/>
            <a:ext cx="1905000" cy="5334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We will use a simple “</a:t>
            </a:r>
            <a:r>
              <a:rPr lang="en-US" sz="2400" dirty="0" smtClean="0">
                <a:solidFill>
                  <a:srgbClr val="FF0000"/>
                </a:solidFill>
              </a:rPr>
              <a:t>trick</a:t>
            </a:r>
            <a:r>
              <a:rPr lang="en-US" sz="2400" dirty="0" smtClean="0"/>
              <a:t>” to get around this!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 smtClean="0"/>
              <a:t>Let us consider the matrix 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A instead (i.e., M x M matrix)</a:t>
            </a:r>
          </a:p>
          <a:p>
            <a:pPr lvl="1">
              <a:defRPr/>
            </a:pPr>
            <a:r>
              <a:rPr lang="en-US" sz="2000" dirty="0" smtClean="0"/>
              <a:t>Suppose its eigenvalues/eigenvectors are </a:t>
            </a:r>
            <a:r>
              <a:rPr lang="el-GR" sz="2000" dirty="0" smtClean="0"/>
              <a:t>μ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, v</a:t>
            </a:r>
            <a:r>
              <a:rPr lang="en-US" sz="2000" baseline="-25000" dirty="0" smtClean="0"/>
              <a:t>i</a:t>
            </a:r>
            <a:r>
              <a:rPr lang="en-US" sz="2000" dirty="0"/>
              <a:t>	</a:t>
            </a:r>
            <a:r>
              <a:rPr lang="en-US" sz="2000" dirty="0" smtClean="0"/>
              <a:t>		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                                      (A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A)v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</a:t>
            </a:r>
            <a:r>
              <a:rPr lang="el-GR" sz="2000" dirty="0" smtClean="0"/>
              <a:t> μ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i</a:t>
            </a:r>
            <a:endParaRPr lang="en-US" sz="2000" dirty="0"/>
          </a:p>
          <a:p>
            <a:pPr lvl="1">
              <a:defRPr/>
            </a:pPr>
            <a:r>
              <a:rPr lang="en-US" sz="2000" dirty="0" smtClean="0"/>
              <a:t>Multiply both sides by A: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			A(A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A)v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</a:t>
            </a:r>
            <a:r>
              <a:rPr lang="en-US" sz="2000" dirty="0"/>
              <a:t>A</a:t>
            </a:r>
            <a:r>
              <a:rPr lang="el-GR" sz="2000" dirty="0" smtClean="0"/>
              <a:t>μ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  or   (AA</a:t>
            </a:r>
            <a:r>
              <a:rPr lang="en-US" sz="2000" baseline="30000" dirty="0" smtClean="0"/>
              <a:t>T</a:t>
            </a:r>
            <a:r>
              <a:rPr lang="en-US" sz="2000" dirty="0" smtClean="0"/>
              <a:t>)(</a:t>
            </a:r>
            <a:r>
              <a:rPr lang="en-US" sz="2000" dirty="0" err="1" smtClean="0"/>
              <a:t>Av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)=</a:t>
            </a:r>
            <a:r>
              <a:rPr lang="el-GR" sz="2000" dirty="0" smtClean="0"/>
              <a:t> μ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(</a:t>
            </a:r>
            <a:r>
              <a:rPr lang="en-US" sz="2000" dirty="0" err="1" smtClean="0"/>
              <a:t>Av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) 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lvl="1">
              <a:defRPr/>
            </a:pPr>
            <a:r>
              <a:rPr lang="en-US" sz="2000" dirty="0" smtClean="0"/>
              <a:t>Since </a:t>
            </a:r>
            <a:r>
              <a:rPr lang="en-US" sz="2000" dirty="0"/>
              <a:t>(AA</a:t>
            </a:r>
            <a:r>
              <a:rPr lang="en-US" sz="2000" baseline="30000" dirty="0"/>
              <a:t>T</a:t>
            </a:r>
            <a:r>
              <a:rPr lang="en-US" sz="2000" dirty="0"/>
              <a:t>)</a:t>
            </a:r>
            <a:r>
              <a:rPr lang="en-US" sz="2000" dirty="0" err="1"/>
              <a:t>u</a:t>
            </a:r>
            <a:r>
              <a:rPr lang="en-US" sz="2000" baseline="-25000" dirty="0" err="1"/>
              <a:t>i</a:t>
            </a:r>
            <a:r>
              <a:rPr lang="en-US" sz="2000" dirty="0"/>
              <a:t>=</a:t>
            </a:r>
            <a:r>
              <a:rPr lang="el-GR" sz="2000" dirty="0"/>
              <a:t> λ</a:t>
            </a:r>
            <a:r>
              <a:rPr lang="en-US" sz="2000" baseline="-25000" dirty="0" err="1" smtClean="0"/>
              <a:t>i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endParaRPr lang="en-US" sz="2000" dirty="0"/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 smtClean="0"/>
              <a:t>			</a:t>
            </a:r>
          </a:p>
          <a:p>
            <a:pPr marL="457200" lvl="1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 </a:t>
            </a:r>
            <a:r>
              <a:rPr lang="en-US" sz="2000" dirty="0" smtClean="0"/>
              <a:t>                                </a:t>
            </a:r>
            <a:r>
              <a:rPr lang="el-GR" sz="2000" dirty="0" smtClean="0"/>
              <a:t>λ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=</a:t>
            </a:r>
            <a:r>
              <a:rPr lang="el-GR" sz="2000" dirty="0" smtClean="0"/>
              <a:t>μ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  and  </a:t>
            </a:r>
            <a:r>
              <a:rPr lang="en-US" sz="2000" dirty="0" err="1" smtClean="0"/>
              <a:t>u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=</a:t>
            </a:r>
            <a:r>
              <a:rPr lang="en-US" sz="2000" dirty="0" err="1" smtClean="0"/>
              <a:t>Av</a:t>
            </a:r>
            <a:r>
              <a:rPr lang="en-US" sz="2000" baseline="-25000" dirty="0" err="1" smtClean="0"/>
              <a:t>i</a:t>
            </a:r>
            <a:endParaRPr lang="en-US" sz="2000" baseline="-25000" dirty="0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09C6BD-7C89-4540-BC9A-15E3E1BC30E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34000" y="3810000"/>
            <a:ext cx="2133600" cy="5334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48450" y="5492750"/>
            <a:ext cx="21971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000" b="0" dirty="0" smtClean="0">
                <a:latin typeface="+mn-lt"/>
              </a:rPr>
              <a:t>A=[</a:t>
            </a:r>
            <a:r>
              <a:rPr lang="el-GR" altLang="en-US" sz="2000" b="0" dirty="0" smtClean="0">
                <a:latin typeface="+mn-lt"/>
              </a:rPr>
              <a:t>Φ</a:t>
            </a:r>
            <a:r>
              <a:rPr lang="el-GR" altLang="en-US" sz="2000" b="0" baseline="-25000" dirty="0" smtClean="0">
                <a:latin typeface="+mn-lt"/>
              </a:rPr>
              <a:t>1</a:t>
            </a:r>
            <a:r>
              <a:rPr lang="el-GR" altLang="en-US" sz="2000" b="0" dirty="0" smtClean="0">
                <a:latin typeface="+mn-lt"/>
              </a:rPr>
              <a:t> Φ</a:t>
            </a:r>
            <a:r>
              <a:rPr lang="el-GR" altLang="en-US" sz="2000" b="0" baseline="-25000" dirty="0" smtClean="0">
                <a:latin typeface="+mn-lt"/>
              </a:rPr>
              <a:t>2</a:t>
            </a:r>
            <a:r>
              <a:rPr lang="el-GR" altLang="en-US" sz="2000" b="0" dirty="0" smtClean="0">
                <a:latin typeface="+mn-lt"/>
              </a:rPr>
              <a:t> ... Φ</a:t>
            </a:r>
            <a:r>
              <a:rPr lang="el-GR" altLang="en-US" sz="2000" b="0" baseline="-25000" dirty="0" smtClean="0">
                <a:latin typeface="+mn-lt"/>
              </a:rPr>
              <a:t>Μ</a:t>
            </a:r>
            <a:r>
              <a:rPr lang="el-GR" altLang="en-US" sz="2000" b="0" dirty="0" smtClean="0">
                <a:latin typeface="+mn-lt"/>
              </a:rPr>
              <a:t>]</a:t>
            </a:r>
            <a:r>
              <a:rPr lang="en-US" altLang="en-US" sz="2000" b="0" dirty="0" smtClean="0">
                <a:latin typeface="+mn-lt"/>
              </a:rPr>
              <a:t>                                                             (N</a:t>
            </a:r>
            <a:r>
              <a:rPr lang="en-US" altLang="en-US" sz="2000" b="0" baseline="30000" dirty="0" smtClean="0">
                <a:latin typeface="+mn-lt"/>
              </a:rPr>
              <a:t>2</a:t>
            </a:r>
            <a:r>
              <a:rPr lang="en-US" altLang="en-US" sz="2000" b="0" dirty="0" smtClean="0">
                <a:latin typeface="+mn-lt"/>
              </a:rPr>
              <a:t> x M matrix)</a:t>
            </a:r>
            <a:endParaRPr lang="en-US" altLang="en-US" sz="2000" b="0" u="sng" dirty="0" smtClean="0">
              <a:latin typeface="+mn-lt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3048000" y="5334000"/>
            <a:ext cx="2133600" cy="533400"/>
          </a:xfrm>
          <a:prstGeom prst="rect">
            <a:avLst/>
          </a:prstGeom>
          <a:noFill/>
          <a:ln w="28575" algn="ctr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sz="2400" smtClean="0"/>
          </a:p>
          <a:p>
            <a:r>
              <a:rPr lang="en-US" altLang="en-US" sz="2400" smtClean="0"/>
              <a:t>But do AA</a:t>
            </a:r>
            <a:r>
              <a:rPr lang="en-US" altLang="en-US" sz="2400" baseline="30000" smtClean="0"/>
              <a:t>T</a:t>
            </a:r>
            <a:r>
              <a:rPr lang="en-US" altLang="en-US" sz="2400" smtClean="0"/>
              <a:t> and A</a:t>
            </a:r>
            <a:r>
              <a:rPr lang="en-US" altLang="en-US" sz="2400" baseline="30000" smtClean="0"/>
              <a:t>T</a:t>
            </a:r>
            <a:r>
              <a:rPr lang="en-US" altLang="en-US" sz="2400" smtClean="0"/>
              <a:t>A have the same number of eigenvalues/eigenvectors?</a:t>
            </a:r>
          </a:p>
          <a:p>
            <a:pPr lvl="1"/>
            <a:r>
              <a:rPr lang="en-US" altLang="en-US" sz="2000" smtClean="0"/>
              <a:t>AA</a:t>
            </a:r>
            <a:r>
              <a:rPr lang="en-US" altLang="en-US" sz="2000" baseline="30000" smtClean="0"/>
              <a:t>T </a:t>
            </a:r>
            <a:r>
              <a:rPr lang="en-US" altLang="en-US" sz="2000" smtClean="0"/>
              <a:t>can have up to </a:t>
            </a:r>
            <a:r>
              <a:rPr lang="en-US" altLang="en-US" sz="2000" smtClean="0">
                <a:solidFill>
                  <a:srgbClr val="FF0000"/>
                </a:solidFill>
              </a:rPr>
              <a:t>N</a:t>
            </a:r>
            <a:r>
              <a:rPr lang="en-US" altLang="en-US" sz="2000" baseline="30000" smtClean="0">
                <a:solidFill>
                  <a:srgbClr val="FF0000"/>
                </a:solidFill>
              </a:rPr>
              <a:t>2</a:t>
            </a:r>
            <a:r>
              <a:rPr lang="en-US" altLang="en-US" sz="2000" baseline="30000" smtClean="0"/>
              <a:t> </a:t>
            </a:r>
            <a:r>
              <a:rPr lang="en-US" altLang="en-US" sz="2000" smtClean="0"/>
              <a:t>eigenvalues/eigenvectors.</a:t>
            </a:r>
          </a:p>
          <a:p>
            <a:pPr lvl="1"/>
            <a:r>
              <a:rPr lang="en-US" altLang="en-US" sz="2000" smtClean="0"/>
              <a:t>A</a:t>
            </a:r>
            <a:r>
              <a:rPr lang="en-US" altLang="en-US" sz="2000" baseline="30000" smtClean="0"/>
              <a:t>T</a:t>
            </a:r>
            <a:r>
              <a:rPr lang="en-US" altLang="en-US" sz="2000" smtClean="0"/>
              <a:t>A can have up to </a:t>
            </a:r>
            <a:r>
              <a:rPr lang="en-US" altLang="en-US" sz="2000" smtClean="0">
                <a:solidFill>
                  <a:srgbClr val="FF0000"/>
                </a:solidFill>
              </a:rPr>
              <a:t>M</a:t>
            </a:r>
            <a:r>
              <a:rPr lang="en-US" altLang="en-US" sz="2000" smtClean="0"/>
              <a:t> eigenvalues/eigenvectors.</a:t>
            </a:r>
            <a:endParaRPr lang="en-US" altLang="en-US" smtClean="0"/>
          </a:p>
          <a:p>
            <a:pPr lvl="1"/>
            <a:r>
              <a:rPr lang="en-US" altLang="en-US" sz="2000" smtClean="0"/>
              <a:t>It can be shown that the </a:t>
            </a:r>
            <a:r>
              <a:rPr lang="en-US" altLang="en-US" sz="2000" smtClean="0">
                <a:solidFill>
                  <a:srgbClr val="FF0000"/>
                </a:solidFill>
              </a:rPr>
              <a:t>M</a:t>
            </a:r>
            <a:r>
              <a:rPr lang="en-US" altLang="en-US" sz="2000" smtClean="0"/>
              <a:t> eigenvalues/eigenvectors of A</a:t>
            </a:r>
            <a:r>
              <a:rPr lang="en-US" altLang="en-US" sz="2000" baseline="30000" smtClean="0"/>
              <a:t>T</a:t>
            </a:r>
            <a:r>
              <a:rPr lang="en-US" altLang="en-US" sz="2000" smtClean="0"/>
              <a:t>A are also the </a:t>
            </a:r>
            <a:r>
              <a:rPr lang="en-US" altLang="en-US" sz="2000" smtClean="0">
                <a:solidFill>
                  <a:srgbClr val="FF0000"/>
                </a:solidFill>
              </a:rPr>
              <a:t>M</a:t>
            </a:r>
            <a:r>
              <a:rPr lang="en-US" altLang="en-US" sz="2000" smtClean="0"/>
              <a:t> </a:t>
            </a:r>
            <a:r>
              <a:rPr lang="en-US" altLang="en-US" sz="2000" smtClean="0">
                <a:solidFill>
                  <a:srgbClr val="FF0000"/>
                </a:solidFill>
              </a:rPr>
              <a:t>largest</a:t>
            </a:r>
            <a:r>
              <a:rPr lang="en-US" altLang="en-US" sz="2000" smtClean="0"/>
              <a:t> eigenvalues/eigenvectors of AA</a:t>
            </a:r>
            <a:r>
              <a:rPr lang="en-US" altLang="en-US" sz="2000" baseline="30000" smtClean="0"/>
              <a:t>T</a:t>
            </a:r>
          </a:p>
          <a:p>
            <a:endParaRPr lang="en-US" altLang="en-US" sz="2400" b="1" baseline="30000" smtClean="0"/>
          </a:p>
          <a:p>
            <a:r>
              <a:rPr lang="en-US" altLang="en-US" sz="2400" b="1" smtClean="0"/>
              <a:t>Steps 3-5 </a:t>
            </a:r>
            <a:r>
              <a:rPr lang="en-US" altLang="en-US" sz="2400" smtClean="0"/>
              <a:t>of PCA need to be updated as follows:</a:t>
            </a:r>
            <a:endParaRPr lang="en-US" altLang="en-US" sz="2400" b="1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D11D61B-BA06-4DCC-AFC2-21AB18B0AD7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311150" y="131763"/>
            <a:ext cx="8521700" cy="646112"/>
          </a:xfrm>
        </p:spPr>
        <p:txBody>
          <a:bodyPr/>
          <a:lstStyle/>
          <a:p>
            <a:r>
              <a:rPr lang="en-US" altLang="en-US" sz="3600" smtClean="0"/>
              <a:t>Application to Images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575" y="1066800"/>
            <a:ext cx="8510588" cy="52578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400" b="1" dirty="0" smtClean="0"/>
              <a:t>Step 3</a:t>
            </a:r>
            <a:r>
              <a:rPr lang="en-US" sz="2400" dirty="0" smtClean="0"/>
              <a:t> compute 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A (i.e., instead of AA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)</a:t>
            </a: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4:</a:t>
            </a:r>
            <a:r>
              <a:rPr lang="en-US" sz="2400" dirty="0" smtClean="0"/>
              <a:t> compute </a:t>
            </a:r>
            <a:r>
              <a:rPr lang="el-GR" sz="2400" dirty="0" smtClean="0"/>
              <a:t>μ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v</a:t>
            </a:r>
            <a:r>
              <a:rPr lang="en-US" sz="2400" baseline="-25000" dirty="0" smtClean="0"/>
              <a:t>i </a:t>
            </a:r>
            <a:r>
              <a:rPr lang="en-US" sz="2400" dirty="0" smtClean="0"/>
              <a:t>of A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A </a:t>
            </a:r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4b</a:t>
            </a:r>
            <a:r>
              <a:rPr lang="en-US" sz="2400" dirty="0" smtClean="0"/>
              <a:t>: compute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baseline="-25000" dirty="0"/>
              <a:t> </a:t>
            </a:r>
            <a:r>
              <a:rPr lang="en-US" sz="2400" dirty="0" smtClean="0"/>
              <a:t>of AA</a:t>
            </a:r>
            <a:r>
              <a:rPr lang="en-US" sz="2400" baseline="30000" dirty="0" smtClean="0"/>
              <a:t>T </a:t>
            </a:r>
            <a:r>
              <a:rPr lang="en-US" sz="2400" dirty="0" smtClean="0"/>
              <a:t>using  </a:t>
            </a:r>
            <a:r>
              <a:rPr lang="el-GR" sz="2400" dirty="0" smtClean="0"/>
              <a:t>λ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=</a:t>
            </a:r>
            <a:r>
              <a:rPr lang="el-GR" sz="2400" dirty="0" smtClean="0"/>
              <a:t>μ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 and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=</a:t>
            </a:r>
            <a:r>
              <a:rPr lang="en-US" sz="2400" dirty="0" err="1" smtClean="0"/>
              <a:t>Av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, then </a:t>
            </a:r>
            <a:r>
              <a:rPr lang="en-US" sz="2400" dirty="0" smtClean="0">
                <a:solidFill>
                  <a:srgbClr val="FF0000"/>
                </a:solidFill>
              </a:rPr>
              <a:t>normalize</a:t>
            </a:r>
            <a:r>
              <a:rPr lang="en-US" sz="2400" dirty="0" smtClean="0"/>
              <a:t> 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to unit length.</a:t>
            </a:r>
            <a:endParaRPr lang="en-US" sz="2400" b="1" dirty="0" smtClean="0"/>
          </a:p>
          <a:p>
            <a:pPr marL="0" indent="0">
              <a:buFontTx/>
              <a:buNone/>
              <a:defRPr/>
            </a:pPr>
            <a:endParaRPr lang="en-US" sz="2400" b="1" dirty="0" smtClean="0"/>
          </a:p>
          <a:p>
            <a:pPr marL="0" indent="0">
              <a:buFontTx/>
              <a:buNone/>
              <a:defRPr/>
            </a:pPr>
            <a:r>
              <a:rPr lang="en-US" sz="2400" b="1" dirty="0" smtClean="0"/>
              <a:t>Step 5: </a:t>
            </a:r>
            <a:r>
              <a:rPr lang="en-US" sz="2400" dirty="0" smtClean="0"/>
              <a:t>dimensionality reduction step – </a:t>
            </a:r>
            <a:r>
              <a:rPr lang="en-US" sz="2400" dirty="0" smtClean="0">
                <a:solidFill>
                  <a:srgbClr val="FF0000"/>
                </a:solidFill>
              </a:rPr>
              <a:t>approximate</a:t>
            </a:r>
            <a:r>
              <a:rPr lang="en-US" sz="2400" dirty="0" smtClean="0"/>
              <a:t> </a:t>
            </a:r>
            <a:r>
              <a:rPr lang="en-US" sz="2400" b="1" dirty="0" smtClean="0"/>
              <a:t>x</a:t>
            </a:r>
            <a:r>
              <a:rPr lang="en-US" sz="2400" dirty="0" smtClean="0"/>
              <a:t> using only the </a:t>
            </a:r>
            <a:r>
              <a:rPr lang="en-US" sz="2400" dirty="0" smtClean="0">
                <a:solidFill>
                  <a:srgbClr val="FF0000"/>
                </a:solidFill>
              </a:rPr>
              <a:t>first</a:t>
            </a:r>
            <a:r>
              <a:rPr lang="en-US" sz="2400" dirty="0" smtClean="0"/>
              <a:t> K eigenvectors (K&lt;M):</a:t>
            </a:r>
            <a:endParaRPr lang="en-US" sz="2400" u="sng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A5258E6-81F5-4A27-AC85-09BC13DBE04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graphicFrame>
        <p:nvGraphicFramePr>
          <p:cNvPr id="48133" name="Object 1"/>
          <p:cNvGraphicFramePr>
            <a:graphicFrameLocks noChangeAspect="1"/>
          </p:cNvGraphicFramePr>
          <p:nvPr/>
        </p:nvGraphicFramePr>
        <p:xfrm>
          <a:off x="788988" y="5203825"/>
          <a:ext cx="46847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Equation" r:id="rId3" imgW="2387600" imgH="431800" progId="Equation.DSMT4">
                  <p:embed/>
                </p:oleObj>
              </mc:Choice>
              <mc:Fallback>
                <p:oleObj name="Equation" r:id="rId3" imgW="23876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203825"/>
                        <a:ext cx="4684712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7518400" y="4733925"/>
          <a:ext cx="963613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9" name="Equation" r:id="rId5" imgW="647700" imgH="1168400" progId="Equation.DSMT4">
                  <p:embed/>
                </p:oleObj>
              </mc:Choice>
              <mc:Fallback>
                <p:oleObj name="Equation" r:id="rId5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733925"/>
                        <a:ext cx="963613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878513" y="5087938"/>
            <a:ext cx="1917700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each image can be</a:t>
            </a:r>
          </a:p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represented by </a:t>
            </a:r>
          </a:p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a K-dimensional</a:t>
            </a:r>
          </a:p>
          <a:p>
            <a:pPr>
              <a:defRPr/>
            </a:pPr>
            <a:r>
              <a:rPr lang="en-US" sz="1600" b="0" dirty="0">
                <a:solidFill>
                  <a:srgbClr val="FF0000"/>
                </a:solidFill>
                <a:latin typeface="+mn-lt"/>
              </a:rPr>
              <a:t>vector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E115CBB-90C2-4831-A565-B0D33EAA688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90600" y="3200400"/>
            <a:ext cx="1295400" cy="52863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smtClean="0"/>
              <a:t>Dataset</a:t>
            </a:r>
            <a:endParaRPr lang="en-US" altLang="en-US" baseline="-25000" smtClean="0"/>
          </a:p>
        </p:txBody>
      </p:sp>
      <p:pic>
        <p:nvPicPr>
          <p:cNvPr id="491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51054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010A0D-EC2A-4145-B0A2-96D90788392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Example (cont’d)</a:t>
            </a:r>
          </a:p>
        </p:txBody>
      </p:sp>
      <p:sp>
        <p:nvSpPr>
          <p:cNvPr id="51204" name="Rectangle 6"/>
          <p:cNvSpPr>
            <a:spLocks noChangeArrowheads="1"/>
          </p:cNvSpPr>
          <p:nvPr/>
        </p:nvSpPr>
        <p:spPr bwMode="auto">
          <a:xfrm>
            <a:off x="3829050" y="1039813"/>
            <a:ext cx="4953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Top eigenvectors: 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 b="0" baseline="-25000">
                <a:solidFill>
                  <a:srgbClr val="000000"/>
                </a:solidFill>
                <a:cs typeface="Arial" panose="020B0604020202020204" pitchFamily="34" charset="0"/>
              </a:rPr>
              <a:t>1</a:t>
            </a: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,…</a:t>
            </a:r>
            <a:r>
              <a:rPr lang="en-US" altLang="en-US" sz="2400">
                <a:solidFill>
                  <a:srgbClr val="000000"/>
                </a:solidFill>
                <a:cs typeface="Arial" panose="020B0604020202020204" pitchFamily="34" charset="0"/>
              </a:rPr>
              <a:t>u</a:t>
            </a:r>
            <a:r>
              <a:rPr lang="en-US" altLang="en-US" sz="2400" b="0" baseline="-25000">
                <a:solidFill>
                  <a:srgbClr val="000000"/>
                </a:solidFill>
                <a:cs typeface="Arial" panose="020B0604020202020204" pitchFamily="34" charset="0"/>
              </a:rPr>
              <a:t>k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1800" b="0">
                <a:solidFill>
                  <a:srgbClr val="FF0000"/>
                </a:solidFill>
                <a:cs typeface="Arial" panose="020B0604020202020204" pitchFamily="34" charset="0"/>
              </a:rPr>
              <a:t>visualized</a:t>
            </a: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 as images - </a:t>
            </a:r>
            <a:r>
              <a:rPr lang="en-US" altLang="en-US" sz="1800" b="0">
                <a:solidFill>
                  <a:srgbClr val="FF0000"/>
                </a:solidFill>
                <a:cs typeface="Arial" panose="020B0604020202020204" pitchFamily="34" charset="0"/>
              </a:rPr>
              <a:t>eigenfaces</a:t>
            </a:r>
            <a:r>
              <a:rPr lang="en-US" altLang="en-US" sz="1800" b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</p:txBody>
      </p:sp>
      <p:sp>
        <p:nvSpPr>
          <p:cNvPr id="51205" name="Rectangle 7"/>
          <p:cNvSpPr>
            <a:spLocks noChangeArrowheads="1"/>
          </p:cNvSpPr>
          <p:nvPr/>
        </p:nvSpPr>
        <p:spPr bwMode="auto">
          <a:xfrm>
            <a:off x="1212850" y="2362200"/>
            <a:ext cx="1792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Mean face: </a:t>
            </a:r>
            <a:endParaRPr lang="en-US" altLang="en-US" sz="2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120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21209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1905000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8" name="Object 1"/>
          <p:cNvGraphicFramePr>
            <a:graphicFrameLocks noChangeAspect="1"/>
          </p:cNvGraphicFramePr>
          <p:nvPr/>
        </p:nvGraphicFramePr>
        <p:xfrm>
          <a:off x="2860675" y="2443163"/>
          <a:ext cx="2492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Equation" r:id="rId6" imgW="126835" imgH="152202" progId="Equation.DSMT4">
                  <p:embed/>
                </p:oleObj>
              </mc:Choice>
              <mc:Fallback>
                <p:oleObj name="Equation" r:id="rId6" imgW="126835" imgH="15220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0675" y="2443163"/>
                        <a:ext cx="249238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9" name="TextBox 1"/>
          <p:cNvSpPr txBox="1">
            <a:spLocks noChangeArrowheads="1"/>
          </p:cNvSpPr>
          <p:nvPr/>
        </p:nvSpPr>
        <p:spPr bwMode="auto">
          <a:xfrm>
            <a:off x="3770313" y="1881188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10" name="TextBox 9"/>
          <p:cNvSpPr txBox="1">
            <a:spLocks noChangeArrowheads="1"/>
          </p:cNvSpPr>
          <p:nvPr/>
        </p:nvSpPr>
        <p:spPr bwMode="auto">
          <a:xfrm>
            <a:off x="4349750" y="1865313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11" name="TextBox 10"/>
          <p:cNvSpPr txBox="1">
            <a:spLocks noChangeArrowheads="1"/>
          </p:cNvSpPr>
          <p:nvPr/>
        </p:nvSpPr>
        <p:spPr bwMode="auto">
          <a:xfrm>
            <a:off x="4984750" y="186848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solidFill>
                  <a:schemeClr val="tx1"/>
                </a:solidFill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endParaRPr lang="en-US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07B2EFE-93E2-4EFA-A33D-D8E06132116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 to Images (cont’d)</a:t>
            </a:r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228600" y="11049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FF0000"/>
                </a:solidFill>
              </a:rPr>
              <a:t>Interpretation:</a:t>
            </a:r>
            <a:r>
              <a:rPr lang="en-US" altLang="en-US" sz="2400" b="0">
                <a:solidFill>
                  <a:srgbClr val="000000"/>
                </a:solidFill>
              </a:rPr>
              <a:t> represent a face in terms of eigenfaces </a:t>
            </a:r>
          </a:p>
        </p:txBody>
      </p:sp>
      <p:pic>
        <p:nvPicPr>
          <p:cNvPr id="53253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5" t="44458" r="3125" b="20586"/>
          <a:stretch>
            <a:fillRect/>
          </a:stretch>
        </p:blipFill>
        <p:spPr>
          <a:xfrm>
            <a:off x="457200" y="2001838"/>
            <a:ext cx="7315200" cy="1744662"/>
          </a:xfrm>
        </p:spPr>
      </p:pic>
      <p:pic>
        <p:nvPicPr>
          <p:cNvPr id="5325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12" b="2"/>
          <a:stretch>
            <a:fillRect/>
          </a:stretch>
        </p:blipFill>
        <p:spPr bwMode="auto">
          <a:xfrm>
            <a:off x="609600" y="5029200"/>
            <a:ext cx="7315200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5" name="Object 1"/>
          <p:cNvGraphicFramePr>
            <a:graphicFrameLocks noChangeAspect="1"/>
          </p:cNvGraphicFramePr>
          <p:nvPr/>
        </p:nvGraphicFramePr>
        <p:xfrm>
          <a:off x="1970088" y="3963988"/>
          <a:ext cx="47085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5" imgW="2400300" imgH="431800" progId="Equation.DSMT4">
                  <p:embed/>
                </p:oleObj>
              </mc:Choice>
              <mc:Fallback>
                <p:oleObj name="Equation" r:id="rId5" imgW="24003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088" y="3963988"/>
                        <a:ext cx="47085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1"/>
          <p:cNvGraphicFramePr>
            <a:graphicFrameLocks noChangeAspect="1"/>
          </p:cNvGraphicFramePr>
          <p:nvPr/>
        </p:nvGraphicFramePr>
        <p:xfrm>
          <a:off x="7848600" y="5338763"/>
          <a:ext cx="449263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Equation" r:id="rId7" imgW="228501" imgH="152334" progId="Equation.DSMT4">
                  <p:embed/>
                </p:oleObj>
              </mc:Choice>
              <mc:Fallback>
                <p:oleObj name="Equation" r:id="rId7" imgW="228501" imgH="15233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338763"/>
                        <a:ext cx="449263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7" name="TextBox 8"/>
          <p:cNvSpPr txBox="1">
            <a:spLocks noChangeArrowheads="1"/>
          </p:cNvSpPr>
          <p:nvPr/>
        </p:nvSpPr>
        <p:spPr bwMode="auto">
          <a:xfrm>
            <a:off x="838200" y="200183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latin typeface="Times New Roman" panose="02020603050405020304" pitchFamily="18" charset="0"/>
              </a:rPr>
              <a:t>1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58" name="TextBox 9"/>
          <p:cNvSpPr txBox="1">
            <a:spLocks noChangeArrowheads="1"/>
          </p:cNvSpPr>
          <p:nvPr/>
        </p:nvSpPr>
        <p:spPr bwMode="auto">
          <a:xfrm>
            <a:off x="2590800" y="200183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latin typeface="Times New Roman" panose="02020603050405020304" pitchFamily="18" charset="0"/>
              </a:rPr>
              <a:t>2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59" name="TextBox 10"/>
          <p:cNvSpPr txBox="1">
            <a:spLocks noChangeArrowheads="1"/>
          </p:cNvSpPr>
          <p:nvPr/>
        </p:nvSpPr>
        <p:spPr bwMode="auto">
          <a:xfrm>
            <a:off x="4533900" y="2001838"/>
            <a:ext cx="320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u</a:t>
            </a:r>
            <a:r>
              <a:rPr lang="en-US" altLang="en-US" sz="1200" baseline="-25000">
                <a:latin typeface="Times New Roman" panose="02020603050405020304" pitchFamily="18" charset="0"/>
              </a:rPr>
              <a:t>3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60" name="TextBox 11"/>
          <p:cNvSpPr txBox="1">
            <a:spLocks noChangeArrowheads="1"/>
          </p:cNvSpPr>
          <p:nvPr/>
        </p:nvSpPr>
        <p:spPr bwMode="auto">
          <a:xfrm>
            <a:off x="1809750" y="5059363"/>
            <a:ext cx="3206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latin typeface="Times New Roman" panose="02020603050405020304" pitchFamily="18" charset="0"/>
              </a:rPr>
              <a:t>1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61" name="TextBox 12"/>
          <p:cNvSpPr txBox="1">
            <a:spLocks noChangeArrowheads="1"/>
          </p:cNvSpPr>
          <p:nvPr/>
        </p:nvSpPr>
        <p:spPr bwMode="auto">
          <a:xfrm>
            <a:off x="3422650" y="5119688"/>
            <a:ext cx="314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latin typeface="Times New Roman" panose="02020603050405020304" pitchFamily="18" charset="0"/>
              </a:rPr>
              <a:t>2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3262" name="TextBox 13"/>
          <p:cNvSpPr txBox="1">
            <a:spLocks noChangeArrowheads="1"/>
          </p:cNvSpPr>
          <p:nvPr/>
        </p:nvSpPr>
        <p:spPr bwMode="auto">
          <a:xfrm>
            <a:off x="5029200" y="5105400"/>
            <a:ext cx="312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latin typeface="Times New Roman" panose="02020603050405020304" pitchFamily="18" charset="0"/>
              </a:rPr>
              <a:t>y</a:t>
            </a:r>
            <a:r>
              <a:rPr lang="en-US" altLang="en-US" sz="1200" baseline="-25000">
                <a:latin typeface="Times New Roman" panose="02020603050405020304" pitchFamily="18" charset="0"/>
              </a:rPr>
              <a:t>3</a:t>
            </a:r>
            <a:endParaRPr lang="en-US" altLang="en-US" sz="1200">
              <a:latin typeface="Times New Roman" panose="02020603050405020304" pitchFamily="18" charset="0"/>
            </a:endParaRPr>
          </a:p>
        </p:txBody>
      </p:sp>
      <p:graphicFrame>
        <p:nvGraphicFramePr>
          <p:cNvPr id="15" name="Object 1"/>
          <p:cNvGraphicFramePr>
            <a:graphicFrameLocks noChangeAspect="1"/>
          </p:cNvGraphicFramePr>
          <p:nvPr/>
        </p:nvGraphicFramePr>
        <p:xfrm>
          <a:off x="8008938" y="3406775"/>
          <a:ext cx="96361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9" name="Equation" r:id="rId9" imgW="647700" imgH="1168400" progId="Equation.DSMT4">
                  <p:embed/>
                </p:oleObj>
              </mc:Choice>
              <mc:Fallback>
                <p:oleObj name="Equation" r:id="rId9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8938" y="3406775"/>
                        <a:ext cx="963612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6303F58-E59F-450C-BAB6-AEA8A5011EF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5" y="4763"/>
            <a:ext cx="8521700" cy="954087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solidFill>
                  <a:srgbClr val="FF0000"/>
                </a:solidFill>
              </a:rPr>
              <a:t>Case Study</a:t>
            </a:r>
            <a:r>
              <a:rPr lang="en-US" altLang="en-US" sz="2800" smtClean="0">
                <a:solidFill>
                  <a:srgbClr val="000000"/>
                </a:solidFill>
              </a:rPr>
              <a:t>: Eigenfaces for Face Detection/Recognition</a:t>
            </a:r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238125" y="1281113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M. Turk, A. Pentland, "Eigenfaces for Recognition", </a:t>
            </a:r>
            <a:r>
              <a:rPr lang="en-US" altLang="en-US" sz="2000" b="0" i="1">
                <a:solidFill>
                  <a:srgbClr val="000000"/>
                </a:solidFill>
              </a:rPr>
              <a:t>Journal of Cognitive Neuroscience</a:t>
            </a:r>
            <a:r>
              <a:rPr lang="en-US" altLang="en-US" sz="2000" b="0">
                <a:solidFill>
                  <a:srgbClr val="000000"/>
                </a:solidFill>
              </a:rPr>
              <a:t>, vol. 3, no. 1, pp. 71-86, 1991.</a:t>
            </a:r>
          </a:p>
        </p:txBody>
      </p:sp>
      <p:sp>
        <p:nvSpPr>
          <p:cNvPr id="55302" name="Rectangle 5"/>
          <p:cNvSpPr>
            <a:spLocks noChangeArrowheads="1"/>
          </p:cNvSpPr>
          <p:nvPr/>
        </p:nvSpPr>
        <p:spPr bwMode="auto">
          <a:xfrm>
            <a:off x="228600" y="24384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Face Recognition</a:t>
            </a:r>
          </a:p>
        </p:txBody>
      </p:sp>
      <p:sp>
        <p:nvSpPr>
          <p:cNvPr id="55303" name="Rectangle 6"/>
          <p:cNvSpPr>
            <a:spLocks noChangeArrowheads="1"/>
          </p:cNvSpPr>
          <p:nvPr/>
        </p:nvSpPr>
        <p:spPr bwMode="auto">
          <a:xfrm>
            <a:off x="228600" y="2971800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The simplest approach is to think of it as a </a:t>
            </a:r>
            <a:r>
              <a:rPr lang="en-US" altLang="en-US" sz="2000" b="0">
                <a:solidFill>
                  <a:srgbClr val="FF0000"/>
                </a:solidFill>
              </a:rPr>
              <a:t>template matching </a:t>
            </a:r>
            <a:r>
              <a:rPr lang="en-US" altLang="en-US" sz="2000" b="0">
                <a:solidFill>
                  <a:srgbClr val="000000"/>
                </a:solidFill>
              </a:rPr>
              <a:t>problem.</a:t>
            </a:r>
          </a:p>
        </p:txBody>
      </p:sp>
      <p:sp>
        <p:nvSpPr>
          <p:cNvPr id="55304" name="Rectangle 8"/>
          <p:cNvSpPr>
            <a:spLocks noChangeArrowheads="1"/>
          </p:cNvSpPr>
          <p:nvPr/>
        </p:nvSpPr>
        <p:spPr bwMode="auto">
          <a:xfrm>
            <a:off x="228600" y="4038600"/>
            <a:ext cx="88392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Problems arise when performing recognition in a high-dimensional space.</a:t>
            </a:r>
          </a:p>
          <a:p>
            <a:pPr lvl="1" eaLnBrk="1" hangingPunct="1"/>
            <a:endParaRPr lang="en-US" altLang="en-US" sz="2000" b="0">
              <a:solidFill>
                <a:srgbClr val="000000"/>
              </a:solidFill>
            </a:endParaRPr>
          </a:p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Use </a:t>
            </a:r>
            <a:r>
              <a:rPr lang="en-US" altLang="en-US" sz="2000" b="0" i="1">
                <a:solidFill>
                  <a:srgbClr val="FF0000"/>
                </a:solidFill>
              </a:rPr>
              <a:t>dimensionality reduction</a:t>
            </a:r>
            <a:r>
              <a:rPr lang="en-US" altLang="en-US" sz="2000" b="0">
                <a:solidFill>
                  <a:srgbClr val="000000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AFFA56-CB0A-46EA-8255-3A32B15736B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Dimensionality Reduction</a:t>
            </a:r>
          </a:p>
        </p:txBody>
      </p:sp>
      <p:sp>
        <p:nvSpPr>
          <p:cNvPr id="1229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What is the objective?</a:t>
            </a:r>
          </a:p>
          <a:p>
            <a:pPr lvl="1"/>
            <a:r>
              <a:rPr lang="en-US" altLang="en-US" smtClean="0"/>
              <a:t>Choose an optimum set of features of lower dimensionality to </a:t>
            </a:r>
            <a:r>
              <a:rPr lang="en-US" altLang="en-US" smtClean="0">
                <a:solidFill>
                  <a:srgbClr val="FF0000"/>
                </a:solidFill>
              </a:rPr>
              <a:t>improve</a:t>
            </a:r>
            <a:r>
              <a:rPr lang="en-US" altLang="en-US" smtClean="0"/>
              <a:t> classification accuracy.</a:t>
            </a:r>
          </a:p>
        </p:txBody>
      </p:sp>
      <p:pic>
        <p:nvPicPr>
          <p:cNvPr id="1229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913" y="2971800"/>
            <a:ext cx="3684587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>
            <a:off x="3352800" y="3276600"/>
            <a:ext cx="0" cy="1144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Process the image database (set of images with </a:t>
            </a:r>
            <a:r>
              <a:rPr lang="en-US" sz="2400" dirty="0" smtClean="0"/>
              <a:t>labels)</a:t>
            </a:r>
          </a:p>
          <a:p>
            <a:pPr lvl="1">
              <a:defRPr/>
            </a:pPr>
            <a:r>
              <a:rPr lang="en-US" sz="2000" dirty="0" smtClean="0"/>
              <a:t>Compute PCA space using image database (i.e., training data)</a:t>
            </a:r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r>
              <a:rPr lang="en-US" sz="2000" dirty="0"/>
              <a:t>R</a:t>
            </a:r>
            <a:r>
              <a:rPr lang="en-US" sz="2000" dirty="0" smtClean="0"/>
              <a:t>epresent each image in the database with K coefficients </a:t>
            </a:r>
            <a:r>
              <a:rPr lang="el-GR" sz="2000" dirty="0" smtClean="0"/>
              <a:t>Ω</a:t>
            </a:r>
            <a:r>
              <a:rPr lang="en-US" sz="2000" baseline="-25000" dirty="0" smtClean="0"/>
              <a:t>i</a:t>
            </a:r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 smtClean="0"/>
          </a:p>
          <a:p>
            <a:pPr lvl="1">
              <a:defRPr/>
            </a:pPr>
            <a:endParaRPr lang="en-US" sz="2000" dirty="0"/>
          </a:p>
          <a:p>
            <a:pPr lvl="1">
              <a:defRPr/>
            </a:pPr>
            <a:endParaRPr lang="en-US" sz="20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Given an </a:t>
            </a:r>
            <a:r>
              <a:rPr lang="en-US" sz="2400" dirty="0" smtClean="0">
                <a:solidFill>
                  <a:srgbClr val="FF0000"/>
                </a:solidFill>
              </a:rPr>
              <a:t>unknown face </a:t>
            </a:r>
            <a:r>
              <a:rPr lang="el-GR" sz="2400" dirty="0" smtClean="0"/>
              <a:t>Γ</a:t>
            </a:r>
            <a:r>
              <a:rPr lang="en-US" sz="2400" dirty="0" smtClean="0"/>
              <a:t>, follow these steps:</a:t>
            </a:r>
            <a:endParaRPr lang="en-US" sz="2400" b="1" dirty="0" smtClean="0"/>
          </a:p>
          <a:p>
            <a:pPr marL="0" indent="0">
              <a:buFontTx/>
              <a:buNone/>
              <a:defRPr/>
            </a:pPr>
            <a:endParaRPr lang="en-US" sz="2000" b="1" dirty="0" smtClean="0"/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Face Recognition Using Eigenfaces</a:t>
            </a:r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graphicFrame>
        <p:nvGraphicFramePr>
          <p:cNvPr id="57349" name="Object 1"/>
          <p:cNvGraphicFramePr>
            <a:graphicFrameLocks noChangeAspect="1"/>
          </p:cNvGraphicFramePr>
          <p:nvPr/>
        </p:nvGraphicFramePr>
        <p:xfrm>
          <a:off x="3505200" y="2895600"/>
          <a:ext cx="963613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2" name="Equation" r:id="rId4" imgW="647700" imgH="1168400" progId="Equation.DSMT4">
                  <p:embed/>
                </p:oleObj>
              </mc:Choice>
              <mc:Fallback>
                <p:oleObj name="Equation" r:id="rId4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895600"/>
                        <a:ext cx="963613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443288" y="3567113"/>
            <a:ext cx="415925" cy="40005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l-GR" sz="2000" b="0" kern="0" dirty="0">
                <a:solidFill>
                  <a:srgbClr val="000000"/>
                </a:solidFill>
                <a:latin typeface="Arial"/>
              </a:rPr>
              <a:t>Ω</a:t>
            </a:r>
            <a:r>
              <a:rPr lang="en-US" sz="2000" b="0" kern="0" baseline="-25000" dirty="0">
                <a:solidFill>
                  <a:srgbClr val="000000"/>
                </a:solidFill>
                <a:latin typeface="Arial"/>
              </a:rPr>
              <a:t>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1: </a:t>
            </a:r>
            <a:r>
              <a:rPr lang="en-US" altLang="en-US" sz="2000" smtClean="0"/>
              <a:t>Subtract mean face </a:t>
            </a:r>
            <a:r>
              <a:rPr lang="el-GR" altLang="en-US" sz="2000" smtClean="0"/>
              <a:t>Ψ</a:t>
            </a:r>
            <a:r>
              <a:rPr lang="en-US" altLang="en-US" sz="2000" smtClean="0"/>
              <a:t> (from training)</a:t>
            </a:r>
          </a:p>
          <a:p>
            <a:pPr marL="0" indent="0">
              <a:buFontTx/>
              <a:buNone/>
            </a:pPr>
            <a:r>
              <a:rPr lang="en-US" altLang="en-US" sz="2000" smtClean="0"/>
              <a:t>                                    </a:t>
            </a:r>
            <a:r>
              <a:rPr lang="el-GR" altLang="en-US" sz="2000" smtClean="0"/>
              <a:t>Φ=Γ-Ψ</a:t>
            </a: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2: </a:t>
            </a:r>
            <a:r>
              <a:rPr lang="en-US" altLang="en-US" sz="2000" smtClean="0"/>
              <a:t>Project unknown face in the eigenspace: </a:t>
            </a: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3: </a:t>
            </a:r>
            <a:r>
              <a:rPr lang="en-US" altLang="en-US" sz="2000" smtClean="0"/>
              <a:t>Find closest match to</a:t>
            </a:r>
            <a:r>
              <a:rPr lang="el-GR" altLang="en-US" sz="2000" smtClean="0"/>
              <a:t> Ω </a:t>
            </a:r>
            <a:r>
              <a:rPr lang="en-US" altLang="en-US" sz="2000" smtClean="0"/>
              <a:t>from training set: </a:t>
            </a: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endParaRPr lang="en-US" altLang="en-US" sz="2000" b="1" smtClean="0"/>
          </a:p>
          <a:p>
            <a:pPr marL="0" indent="0">
              <a:buFontTx/>
              <a:buNone/>
            </a:pPr>
            <a:r>
              <a:rPr lang="en-US" altLang="en-US" sz="2000" b="1" smtClean="0"/>
              <a:t>Step 4: </a:t>
            </a:r>
            <a:r>
              <a:rPr lang="en-US" altLang="en-US" sz="2000" smtClean="0"/>
              <a:t>If e</a:t>
            </a:r>
            <a:r>
              <a:rPr lang="en-US" altLang="en-US" sz="2000" baseline="-25000" smtClean="0"/>
              <a:t>r</a:t>
            </a:r>
            <a:r>
              <a:rPr lang="en-US" altLang="en-US" sz="2000" smtClean="0"/>
              <a:t>&lt;T</a:t>
            </a:r>
            <a:r>
              <a:rPr lang="en-US" altLang="en-US" sz="2000" baseline="-25000" smtClean="0"/>
              <a:t>r</a:t>
            </a:r>
            <a:r>
              <a:rPr lang="en-US" altLang="en-US" sz="2000" smtClean="0"/>
              <a:t>, then </a:t>
            </a:r>
            <a:r>
              <a:rPr lang="el-GR" altLang="en-US" sz="2000" smtClean="0"/>
              <a:t>Φ</a:t>
            </a:r>
            <a:r>
              <a:rPr lang="en-US" altLang="en-US" sz="2000" smtClean="0"/>
              <a:t> is assigned to person </a:t>
            </a:r>
            <a:r>
              <a:rPr lang="el-GR" altLang="en-US" sz="2000" smtClean="0"/>
              <a:t>Φ</a:t>
            </a:r>
            <a:r>
              <a:rPr lang="en-US" altLang="en-US" sz="2000" baseline="-25000" smtClean="0"/>
              <a:t>i</a:t>
            </a:r>
            <a:endParaRPr lang="en-US" altLang="en-US" sz="2000" b="1" smtClean="0"/>
          </a:p>
        </p:txBody>
      </p:sp>
      <p:sp>
        <p:nvSpPr>
          <p:cNvPr id="593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9CCC3A7-4D1F-4F97-BFFA-6EA354CDBF4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Face Recognition Using Eigenfaces</a:t>
            </a:r>
          </a:p>
        </p:txBody>
      </p:sp>
      <p:sp>
        <p:nvSpPr>
          <p:cNvPr id="59397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graphicFrame>
        <p:nvGraphicFramePr>
          <p:cNvPr id="59398" name="Object 3"/>
          <p:cNvGraphicFramePr>
            <a:graphicFrameLocks noChangeAspect="1"/>
          </p:cNvGraphicFramePr>
          <p:nvPr/>
        </p:nvGraphicFramePr>
        <p:xfrm>
          <a:off x="209550" y="4449763"/>
          <a:ext cx="886301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7" name="Equation" r:id="rId4" imgW="5460840" imgH="457200" progId="Equation.DSMT4">
                  <p:embed/>
                </p:oleObj>
              </mc:Choice>
              <mc:Fallback>
                <p:oleObj name="Equation" r:id="rId4" imgW="54608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" y="4449763"/>
                        <a:ext cx="886301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5276850"/>
            <a:ext cx="7239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>
              <a:defRPr/>
            </a:pPr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The distance </a:t>
            </a:r>
            <a:r>
              <a:rPr lang="en-US" altLang="en-US" sz="2000" i="1" dirty="0" err="1">
                <a:solidFill>
                  <a:srgbClr val="000000"/>
                </a:solidFill>
                <a:latin typeface="+mn-lt"/>
              </a:rPr>
              <a:t>e</a:t>
            </a:r>
            <a:r>
              <a:rPr lang="en-US" altLang="en-US" sz="2000" i="1" baseline="-25000" dirty="0" err="1">
                <a:solidFill>
                  <a:srgbClr val="000000"/>
                </a:solidFill>
                <a:latin typeface="+mn-lt"/>
              </a:rPr>
              <a:t>r</a:t>
            </a:r>
            <a:r>
              <a:rPr lang="en-US" altLang="en-US" sz="2000" b="0" i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000" b="0" dirty="0">
                <a:solidFill>
                  <a:srgbClr val="000000"/>
                </a:solidFill>
                <a:latin typeface="+mn-lt"/>
              </a:rPr>
              <a:t>is called </a:t>
            </a:r>
            <a:r>
              <a:rPr lang="en-US" altLang="en-US" sz="2000" b="0" i="1" u="sng" dirty="0">
                <a:solidFill>
                  <a:srgbClr val="FF9900"/>
                </a:solidFill>
                <a:latin typeface="+mn-lt"/>
              </a:rPr>
              <a:t>distance </a:t>
            </a:r>
            <a:r>
              <a:rPr lang="en-US" altLang="en-US" sz="2000" b="0" i="1" u="sng" dirty="0">
                <a:solidFill>
                  <a:srgbClr val="FF0000"/>
                </a:solidFill>
                <a:latin typeface="+mn-lt"/>
              </a:rPr>
              <a:t>in</a:t>
            </a:r>
            <a:r>
              <a:rPr lang="en-US" altLang="en-US" sz="2000" b="0" i="1" u="sng" dirty="0">
                <a:solidFill>
                  <a:srgbClr val="FF9900"/>
                </a:solidFill>
                <a:latin typeface="+mn-lt"/>
              </a:rPr>
              <a:t> face space</a:t>
            </a:r>
            <a:r>
              <a:rPr lang="en-US" altLang="en-US" sz="2000" b="0" u="sng" dirty="0">
                <a:solidFill>
                  <a:srgbClr val="FF9900"/>
                </a:solidFill>
                <a:latin typeface="+mn-lt"/>
              </a:rPr>
              <a:t> (</a:t>
            </a:r>
            <a:r>
              <a:rPr lang="en-US" altLang="en-US" sz="2000" b="0" i="1" u="sng" dirty="0" err="1">
                <a:solidFill>
                  <a:srgbClr val="FF9900"/>
                </a:solidFill>
                <a:latin typeface="+mn-lt"/>
              </a:rPr>
              <a:t>difs</a:t>
            </a:r>
            <a:r>
              <a:rPr lang="en-US" altLang="en-US" sz="2000" b="0" u="sng" dirty="0">
                <a:solidFill>
                  <a:srgbClr val="FF9900"/>
                </a:solidFill>
                <a:latin typeface="+mn-lt"/>
              </a:rPr>
              <a:t>)</a:t>
            </a:r>
          </a:p>
        </p:txBody>
      </p:sp>
      <p:graphicFrame>
        <p:nvGraphicFramePr>
          <p:cNvPr id="59400" name="Object 2"/>
          <p:cNvGraphicFramePr>
            <a:graphicFrameLocks noChangeAspect="1"/>
          </p:cNvGraphicFramePr>
          <p:nvPr/>
        </p:nvGraphicFramePr>
        <p:xfrm>
          <a:off x="2971800" y="3238500"/>
          <a:ext cx="2109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8" name="Equation" r:id="rId6" imgW="1180588" imgH="241195" progId="Equation.DSMT4">
                  <p:embed/>
                </p:oleObj>
              </mc:Choice>
              <mc:Fallback>
                <p:oleObj name="Equation" r:id="rId6" imgW="1180588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238500"/>
                        <a:ext cx="2109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"/>
          <p:cNvGraphicFramePr>
            <a:graphicFrameLocks noChangeAspect="1"/>
          </p:cNvGraphicFramePr>
          <p:nvPr/>
        </p:nvGraphicFramePr>
        <p:xfrm>
          <a:off x="6199188" y="2487613"/>
          <a:ext cx="96361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09" name="Equation" r:id="rId8" imgW="647700" imgH="1168400" progId="Equation.DSMT4">
                  <p:embed/>
                </p:oleObj>
              </mc:Choice>
              <mc:Fallback>
                <p:oleObj name="Equation" r:id="rId8" imgW="6477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188" y="2487613"/>
                        <a:ext cx="963612" cy="174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402" name="Object 1"/>
          <p:cNvGraphicFramePr>
            <a:graphicFrameLocks noChangeAspect="1"/>
          </p:cNvGraphicFramePr>
          <p:nvPr/>
        </p:nvGraphicFramePr>
        <p:xfrm>
          <a:off x="1166813" y="3038475"/>
          <a:ext cx="13954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Equation" r:id="rId10" imgW="710891" imgH="431613" progId="Equation.DSMT4">
                  <p:embed/>
                </p:oleObj>
              </mc:Choice>
              <mc:Fallback>
                <p:oleObj name="Equation" r:id="rId10" imgW="710891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3038475"/>
                        <a:ext cx="1395412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0F847FD-9CF3-4936-B4F7-B6BC3DA2C2B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Face detection vs recognition</a:t>
            </a:r>
          </a:p>
        </p:txBody>
      </p: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5740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6565" name="AutoShape 5"/>
          <p:cNvSpPr>
            <a:spLocks noChangeArrowheads="1"/>
          </p:cNvSpPr>
          <p:nvPr/>
        </p:nvSpPr>
        <p:spPr bwMode="auto">
          <a:xfrm>
            <a:off x="3810000" y="3276600"/>
            <a:ext cx="1295400" cy="838200"/>
          </a:xfrm>
          <a:prstGeom prst="rightArrow">
            <a:avLst>
              <a:gd name="adj1" fmla="val 50000"/>
              <a:gd name="adj2" fmla="val 38636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cs typeface="Arial" panose="020B0604020202020204" pitchFamily="34" charset="0"/>
              </a:rPr>
              <a:t>Detection</a:t>
            </a:r>
          </a:p>
        </p:txBody>
      </p:sp>
      <p:graphicFrame>
        <p:nvGraphicFramePr>
          <p:cNvPr id="1346567" name="Object 2"/>
          <p:cNvGraphicFramePr>
            <a:graphicFrameLocks noGrp="1" noChangeAspect="1"/>
          </p:cNvGraphicFramePr>
          <p:nvPr>
            <p:ph idx="4294967295"/>
          </p:nvPr>
        </p:nvGraphicFramePr>
        <p:xfrm>
          <a:off x="5105400" y="3352800"/>
          <a:ext cx="1069975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0" name="Image" r:id="rId5" imgW="977778" imgH="1002821" progId="">
                  <p:embed/>
                </p:oleObj>
              </mc:Choice>
              <mc:Fallback>
                <p:oleObj name="Image" r:id="rId5" imgW="977778" imgH="1002821" progId="">
                  <p:embed/>
                  <p:pic>
                    <p:nvPicPr>
                      <p:cNvPr id="0" name="Object 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3352800"/>
                        <a:ext cx="1069975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6569" name="AutoShape 9"/>
          <p:cNvSpPr>
            <a:spLocks noChangeArrowheads="1"/>
          </p:cNvSpPr>
          <p:nvPr/>
        </p:nvSpPr>
        <p:spPr bwMode="auto">
          <a:xfrm>
            <a:off x="6324600" y="3276600"/>
            <a:ext cx="1447800" cy="838200"/>
          </a:xfrm>
          <a:prstGeom prst="rightArrow">
            <a:avLst>
              <a:gd name="adj1" fmla="val 50000"/>
              <a:gd name="adj2" fmla="val 43182"/>
            </a:avLst>
          </a:prstGeom>
          <a:solidFill>
            <a:srgbClr val="FF99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0">
                <a:solidFill>
                  <a:srgbClr val="FFFFFF"/>
                </a:solidFill>
                <a:cs typeface="Arial" panose="020B0604020202020204" pitchFamily="34" charset="0"/>
              </a:rPr>
              <a:t>Recognition</a:t>
            </a:r>
          </a:p>
        </p:txBody>
      </p:sp>
      <p:sp>
        <p:nvSpPr>
          <p:cNvPr id="1346570" name="Text Box 10"/>
          <p:cNvSpPr txBox="1">
            <a:spLocks noChangeArrowheads="1"/>
          </p:cNvSpPr>
          <p:nvPr/>
        </p:nvSpPr>
        <p:spPr bwMode="auto">
          <a:xfrm>
            <a:off x="7848600" y="3505200"/>
            <a:ext cx="1049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b="0">
                <a:solidFill>
                  <a:srgbClr val="000000"/>
                </a:solidFill>
                <a:cs typeface="Arial" panose="020B0604020202020204" pitchFamily="34" charset="0"/>
              </a:rPr>
              <a:t>“Sally”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6565" grpId="0" animBg="1"/>
      <p:bldP spid="1346569" grpId="0" animBg="1"/>
      <p:bldP spid="134657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en-US" smtClean="0"/>
              <a:t>Given an </a:t>
            </a:r>
            <a:r>
              <a:rPr lang="en-US" altLang="en-US" smtClean="0">
                <a:solidFill>
                  <a:srgbClr val="FF0000"/>
                </a:solidFill>
              </a:rPr>
              <a:t>unknown image </a:t>
            </a:r>
            <a:r>
              <a:rPr lang="el-GR" altLang="en-US" smtClean="0"/>
              <a:t>Γ</a:t>
            </a:r>
            <a:r>
              <a:rPr lang="en-US" altLang="en-US" smtClean="0"/>
              <a:t>, follow these steps:</a:t>
            </a:r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r>
              <a:rPr lang="en-US" altLang="en-US" sz="2400" b="1" smtClean="0"/>
              <a:t>Step 1: </a:t>
            </a:r>
            <a:r>
              <a:rPr lang="en-US" altLang="en-US" sz="2400" smtClean="0"/>
              <a:t>Subtract mean face </a:t>
            </a:r>
            <a:r>
              <a:rPr lang="el-GR" altLang="en-US" sz="2400" smtClean="0"/>
              <a:t>Ψ</a:t>
            </a:r>
            <a:r>
              <a:rPr lang="en-US" altLang="en-US" sz="2400" smtClean="0"/>
              <a:t> (from training): </a:t>
            </a:r>
            <a:r>
              <a:rPr lang="el-GR" altLang="en-US" sz="2400" smtClean="0"/>
              <a:t>Φ=Γ-Ψ</a:t>
            </a: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sz="2400" b="1" smtClean="0"/>
          </a:p>
          <a:p>
            <a:pPr marL="0" indent="0">
              <a:buFontTx/>
              <a:buNone/>
            </a:pPr>
            <a:r>
              <a:rPr lang="en-US" altLang="en-US" sz="2400" b="1" smtClean="0"/>
              <a:t>Step 2: </a:t>
            </a:r>
            <a:r>
              <a:rPr lang="en-US" altLang="en-US" sz="2400" smtClean="0"/>
              <a:t>Project unknown face in eigenspace:</a:t>
            </a:r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b="1" smtClean="0">
                <a:solidFill>
                  <a:srgbClr val="FF0000"/>
                </a:solidFill>
              </a:rPr>
              <a:t>Step 3</a:t>
            </a:r>
            <a:r>
              <a:rPr lang="en-US" altLang="en-US" sz="2400" b="1" smtClean="0"/>
              <a:t>: </a:t>
            </a:r>
            <a:r>
              <a:rPr lang="en-US" altLang="en-US" sz="2400" smtClean="0"/>
              <a:t>Compute                       </a:t>
            </a:r>
            <a:r>
              <a:rPr lang="en-US" altLang="en-US" sz="1800" smtClean="0"/>
              <a:t>(different from face recognition!)</a:t>
            </a:r>
            <a:endParaRPr lang="en-US" altLang="en-US" sz="1800" b="1" smtClean="0"/>
          </a:p>
          <a:p>
            <a:pPr marL="0" indent="0">
              <a:buFontTx/>
              <a:buNone/>
            </a:pPr>
            <a:endParaRPr lang="en-US" altLang="en-US" sz="2400" smtClean="0"/>
          </a:p>
          <a:p>
            <a:pPr marL="0" indent="0">
              <a:buFontTx/>
              <a:buNone/>
            </a:pPr>
            <a:r>
              <a:rPr lang="en-US" altLang="en-US" sz="2400" b="1" smtClean="0">
                <a:solidFill>
                  <a:srgbClr val="FF0000"/>
                </a:solidFill>
              </a:rPr>
              <a:t>Step 4</a:t>
            </a:r>
            <a:r>
              <a:rPr lang="en-US" altLang="en-US" sz="2400" b="1" smtClean="0"/>
              <a:t>:</a:t>
            </a:r>
            <a:r>
              <a:rPr lang="en-US" altLang="en-US" sz="2400" smtClean="0"/>
              <a:t> if e</a:t>
            </a:r>
            <a:r>
              <a:rPr lang="en-US" altLang="en-US" sz="2400" baseline="-25000" smtClean="0"/>
              <a:t>d</a:t>
            </a:r>
            <a:r>
              <a:rPr lang="en-US" altLang="en-US" sz="2400" smtClean="0"/>
              <a:t>&lt;T</a:t>
            </a:r>
            <a:r>
              <a:rPr lang="en-US" altLang="en-US" sz="2400" baseline="-25000" smtClean="0"/>
              <a:t>d</a:t>
            </a:r>
            <a:r>
              <a:rPr lang="en-US" altLang="en-US" sz="2400" smtClean="0"/>
              <a:t>, then </a:t>
            </a:r>
            <a:r>
              <a:rPr lang="el-GR" altLang="en-US" sz="2400" smtClean="0"/>
              <a:t>Γ</a:t>
            </a:r>
            <a:r>
              <a:rPr lang="en-US" altLang="en-US" sz="2400" smtClean="0"/>
              <a:t> is a face</a:t>
            </a:r>
            <a:endParaRPr lang="en-US" altLang="en-US" sz="2400" b="1" smtClean="0"/>
          </a:p>
          <a:p>
            <a:pPr marL="0" indent="0">
              <a:buFontTx/>
              <a:buNone/>
            </a:pPr>
            <a:endParaRPr lang="en-US" altLang="en-US" b="1" smtClean="0"/>
          </a:p>
          <a:p>
            <a:pPr marL="0" indent="0">
              <a:buFontTx/>
              <a:buNone/>
            </a:pPr>
            <a:endParaRPr lang="en-US" altLang="en-US" smtClean="0"/>
          </a:p>
        </p:txBody>
      </p:sp>
      <p:sp>
        <p:nvSpPr>
          <p:cNvPr id="634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044B69A-6F2D-47E5-9793-ECAE685F7F4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000000"/>
                </a:solidFill>
              </a:rPr>
              <a:t>Face Detection Using Eigenfaces</a:t>
            </a:r>
          </a:p>
        </p:txBody>
      </p:sp>
      <p:sp>
        <p:nvSpPr>
          <p:cNvPr id="63493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55303" name="Rectangle 6"/>
          <p:cNvSpPr>
            <a:spLocks noChangeArrowheads="1"/>
          </p:cNvSpPr>
          <p:nvPr/>
        </p:nvSpPr>
        <p:spPr bwMode="auto">
          <a:xfrm>
            <a:off x="1120775" y="5927725"/>
            <a:ext cx="7391400" cy="3968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 eaLnBrk="1" hangingPunct="1">
              <a:buFont typeface="Arial" panose="020B0604020202020204" pitchFamily="34" charset="0"/>
              <a:buNone/>
              <a:defRPr/>
            </a:pPr>
            <a:r>
              <a:rPr lang="en-US" altLang="en-US" sz="2000" b="0" dirty="0" smtClean="0">
                <a:solidFill>
                  <a:srgbClr val="000000"/>
                </a:solidFill>
              </a:rPr>
              <a:t>The distance </a:t>
            </a:r>
            <a:r>
              <a:rPr lang="en-US" altLang="en-US" sz="2000" i="1" dirty="0" err="1" smtClean="0">
                <a:solidFill>
                  <a:srgbClr val="000000"/>
                </a:solidFill>
              </a:rPr>
              <a:t>e</a:t>
            </a:r>
            <a:r>
              <a:rPr lang="en-US" altLang="en-US" sz="2000" i="1" baseline="-25000" dirty="0" err="1" smtClean="0">
                <a:solidFill>
                  <a:srgbClr val="000000"/>
                </a:solidFill>
              </a:rPr>
              <a:t>d</a:t>
            </a:r>
            <a:r>
              <a:rPr lang="en-US" altLang="en-US" sz="2000" i="1" dirty="0" smtClean="0">
                <a:solidFill>
                  <a:srgbClr val="000000"/>
                </a:solidFill>
              </a:rPr>
              <a:t> </a:t>
            </a:r>
            <a:r>
              <a:rPr lang="en-US" altLang="en-US" sz="2000" b="0" dirty="0" smtClean="0">
                <a:solidFill>
                  <a:srgbClr val="000000"/>
                </a:solidFill>
              </a:rPr>
              <a:t>is called </a:t>
            </a:r>
            <a:r>
              <a:rPr lang="en-US" altLang="en-US" sz="2000" b="0" i="1" u="sng" dirty="0" smtClean="0">
                <a:solidFill>
                  <a:srgbClr val="FF9900"/>
                </a:solidFill>
              </a:rPr>
              <a:t>distance </a:t>
            </a:r>
            <a:r>
              <a:rPr lang="en-US" altLang="en-US" sz="2000" b="0" i="1" u="sng" dirty="0" smtClean="0">
                <a:solidFill>
                  <a:srgbClr val="FF0000"/>
                </a:solidFill>
              </a:rPr>
              <a:t>from</a:t>
            </a:r>
            <a:r>
              <a:rPr lang="en-US" altLang="en-US" sz="2000" b="0" i="1" u="sng" dirty="0" smtClean="0">
                <a:solidFill>
                  <a:srgbClr val="FF9900"/>
                </a:solidFill>
              </a:rPr>
              <a:t> face space</a:t>
            </a:r>
            <a:r>
              <a:rPr lang="en-US" altLang="en-US" sz="2000" b="0" u="sng" dirty="0" smtClean="0">
                <a:solidFill>
                  <a:srgbClr val="FF9900"/>
                </a:solidFill>
              </a:rPr>
              <a:t> (</a:t>
            </a:r>
            <a:r>
              <a:rPr lang="en-US" altLang="en-US" sz="2000" b="0" i="1" u="sng" dirty="0" err="1" smtClean="0">
                <a:solidFill>
                  <a:srgbClr val="FF9900"/>
                </a:solidFill>
              </a:rPr>
              <a:t>dffs</a:t>
            </a:r>
            <a:r>
              <a:rPr lang="en-US" altLang="en-US" sz="2000" b="0" u="sng" dirty="0" smtClean="0">
                <a:solidFill>
                  <a:srgbClr val="FF9900"/>
                </a:solidFill>
              </a:rPr>
              <a:t>)</a:t>
            </a:r>
          </a:p>
          <a:p>
            <a:pPr lvl="1" eaLnBrk="1" hangingPunct="1">
              <a:defRPr/>
            </a:pPr>
            <a:endParaRPr lang="en-US" altLang="en-US" sz="2000" b="0" u="sng" dirty="0" smtClean="0">
              <a:solidFill>
                <a:srgbClr val="FF9900"/>
              </a:solidFill>
            </a:endParaRPr>
          </a:p>
        </p:txBody>
      </p:sp>
      <p:graphicFrame>
        <p:nvGraphicFramePr>
          <p:cNvPr id="63495" name="Object 2"/>
          <p:cNvGraphicFramePr>
            <a:graphicFrameLocks noChangeAspect="1"/>
          </p:cNvGraphicFramePr>
          <p:nvPr/>
        </p:nvGraphicFramePr>
        <p:xfrm>
          <a:off x="4038600" y="3455988"/>
          <a:ext cx="21097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1" name="Equation" r:id="rId4" imgW="1180588" imgH="241195" progId="Equation.DSMT4">
                  <p:embed/>
                </p:oleObj>
              </mc:Choice>
              <mc:Fallback>
                <p:oleObj name="Equation" r:id="rId4" imgW="1180588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455988"/>
                        <a:ext cx="21097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6" name="Object 1"/>
          <p:cNvGraphicFramePr>
            <a:graphicFrameLocks noChangeAspect="1"/>
          </p:cNvGraphicFramePr>
          <p:nvPr/>
        </p:nvGraphicFramePr>
        <p:xfrm>
          <a:off x="2438400" y="3271838"/>
          <a:ext cx="1395413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2" name="Equation" r:id="rId6" imgW="710891" imgH="431613" progId="Equation.DSMT4">
                  <p:embed/>
                </p:oleObj>
              </mc:Choice>
              <mc:Fallback>
                <p:oleObj name="Equation" r:id="rId6" imgW="710891" imgH="43161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71838"/>
                        <a:ext cx="1395413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497" name="Object 1"/>
          <p:cNvGraphicFramePr>
            <a:graphicFrameLocks noChangeAspect="1"/>
          </p:cNvGraphicFramePr>
          <p:nvPr/>
        </p:nvGraphicFramePr>
        <p:xfrm>
          <a:off x="2917825" y="4159250"/>
          <a:ext cx="16446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Equation" r:id="rId8" imgW="837836" imgH="253890" progId="Equation.DSMT4">
                  <p:embed/>
                </p:oleObj>
              </mc:Choice>
              <mc:Fallback>
                <p:oleObj name="Equation" r:id="rId8" imgW="837836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4159250"/>
                        <a:ext cx="16446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688B024-39BA-4DD2-AEA5-1E21EC2E9A19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Eigenfaces</a:t>
            </a:r>
          </a:p>
        </p:txBody>
      </p:sp>
      <p:pic>
        <p:nvPicPr>
          <p:cNvPr id="655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200" y="1447800"/>
            <a:ext cx="3835400" cy="5067300"/>
          </a:xfrm>
        </p:spPr>
      </p:pic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533400" y="1874838"/>
            <a:ext cx="3900488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>
                <a:solidFill>
                  <a:srgbClr val="000000"/>
                </a:solidFill>
              </a:rPr>
              <a:t>Reconstructed image looks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>
                <a:solidFill>
                  <a:srgbClr val="000000"/>
                </a:solidFill>
              </a:rPr>
              <a:t>like a face.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Reconstructed image looks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like a face.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en-US" sz="2400" b="0" dirty="0" smtClean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Reconstructed image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looks like a face again!</a:t>
            </a:r>
          </a:p>
        </p:txBody>
      </p:sp>
      <p:sp>
        <p:nvSpPr>
          <p:cNvPr id="56326" name="TextBox 1"/>
          <p:cNvSpPr txBox="1">
            <a:spLocks noChangeArrowheads="1"/>
          </p:cNvSpPr>
          <p:nvPr/>
        </p:nvSpPr>
        <p:spPr bwMode="auto">
          <a:xfrm>
            <a:off x="4191000" y="989013"/>
            <a:ext cx="4298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    Input             Reconstructed</a:t>
            </a:r>
          </a:p>
        </p:txBody>
      </p:sp>
      <p:sp>
        <p:nvSpPr>
          <p:cNvPr id="65543" name="Left Arrow 1"/>
          <p:cNvSpPr>
            <a:spLocks noChangeArrowheads="1"/>
          </p:cNvSpPr>
          <p:nvPr/>
        </p:nvSpPr>
        <p:spPr bwMode="auto">
          <a:xfrm rot="10800000">
            <a:off x="6019800" y="22098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4" name="Left Arrow 7"/>
          <p:cNvSpPr>
            <a:spLocks noChangeArrowheads="1"/>
          </p:cNvSpPr>
          <p:nvPr/>
        </p:nvSpPr>
        <p:spPr bwMode="auto">
          <a:xfrm rot="10800000">
            <a:off x="6002338" y="38862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5545" name="Left Arrow 8"/>
          <p:cNvSpPr>
            <a:spLocks noChangeArrowheads="1"/>
          </p:cNvSpPr>
          <p:nvPr/>
        </p:nvSpPr>
        <p:spPr bwMode="auto">
          <a:xfrm rot="10800000">
            <a:off x="6002338" y="55626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1050487-42FE-45DA-906A-BDF6752F8D83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521700" cy="641350"/>
          </a:xfrm>
        </p:spPr>
        <p:txBody>
          <a:bodyPr/>
          <a:lstStyle/>
          <a:p>
            <a:pPr eaLnBrk="1" hangingPunct="1"/>
            <a:r>
              <a:rPr lang="en-US" altLang="en-US" sz="3600" smtClean="0"/>
              <a:t>Reconstruction using partial information</a:t>
            </a:r>
          </a:p>
        </p:txBody>
      </p:sp>
      <p:pic>
        <p:nvPicPr>
          <p:cNvPr id="67588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514600"/>
            <a:ext cx="5105400" cy="2459038"/>
          </a:xfrm>
        </p:spPr>
      </p:pic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7525" y="1336675"/>
            <a:ext cx="4733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Robust to partial face occlusion.</a:t>
            </a:r>
          </a:p>
        </p:txBody>
      </p:sp>
      <p:sp>
        <p:nvSpPr>
          <p:cNvPr id="60422" name="TextBox 5"/>
          <p:cNvSpPr txBox="1">
            <a:spLocks noChangeArrowheads="1"/>
          </p:cNvSpPr>
          <p:nvPr/>
        </p:nvSpPr>
        <p:spPr bwMode="auto">
          <a:xfrm>
            <a:off x="2209800" y="1981200"/>
            <a:ext cx="4468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Input                   Reconstructed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0565B3B-BBEB-475C-BE48-F071BC28309D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Eigenfaces</a:t>
            </a:r>
          </a:p>
        </p:txBody>
      </p:sp>
      <p:sp>
        <p:nvSpPr>
          <p:cNvPr id="69636" name="Rectangle 6"/>
          <p:cNvSpPr>
            <a:spLocks noChangeArrowheads="1"/>
          </p:cNvSpPr>
          <p:nvPr/>
        </p:nvSpPr>
        <p:spPr bwMode="auto">
          <a:xfrm>
            <a:off x="431800" y="1422400"/>
            <a:ext cx="723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Face detection, tracking, and recognition</a:t>
            </a:r>
          </a:p>
        </p:txBody>
      </p:sp>
      <p:pic>
        <p:nvPicPr>
          <p:cNvPr id="6963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2938463"/>
            <a:ext cx="5943600" cy="2932112"/>
          </a:xfrm>
        </p:spPr>
      </p:pic>
      <p:sp>
        <p:nvSpPr>
          <p:cNvPr id="62470" name="Text Box 8"/>
          <p:cNvSpPr txBox="1">
            <a:spLocks noChangeArrowheads="1"/>
          </p:cNvSpPr>
          <p:nvPr/>
        </p:nvSpPr>
        <p:spPr bwMode="auto">
          <a:xfrm>
            <a:off x="4419600" y="2028825"/>
            <a:ext cx="3911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Visualize </a:t>
            </a:r>
            <a:r>
              <a:rPr lang="en-US" altLang="en-US" sz="2400" dirty="0" err="1" smtClean="0">
                <a:solidFill>
                  <a:srgbClr val="000000"/>
                </a:solidFill>
                <a:latin typeface="+mn-lt"/>
              </a:rPr>
              <a:t>dffs</a:t>
            </a:r>
            <a:r>
              <a:rPr lang="en-US" alt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n-US" sz="2400" b="0" dirty="0" smtClean="0">
                <a:solidFill>
                  <a:srgbClr val="000000"/>
                </a:solidFill>
                <a:latin typeface="+mn-lt"/>
              </a:rPr>
              <a:t>as an image:</a:t>
            </a:r>
          </a:p>
        </p:txBody>
      </p:sp>
      <p:graphicFrame>
        <p:nvGraphicFramePr>
          <p:cNvPr id="69639" name="Object 1"/>
          <p:cNvGraphicFramePr>
            <a:graphicFrameLocks noChangeAspect="1"/>
          </p:cNvGraphicFramePr>
          <p:nvPr/>
        </p:nvGraphicFramePr>
        <p:xfrm>
          <a:off x="5276850" y="2424113"/>
          <a:ext cx="164465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3" name="Equation" r:id="rId5" imgW="837836" imgH="253890" progId="Equation.DSMT4">
                  <p:embed/>
                </p:oleObj>
              </mc:Choice>
              <mc:Fallback>
                <p:oleObj name="Equation" r:id="rId5" imgW="837836" imgH="25389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2424113"/>
                        <a:ext cx="164465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40" name="Oval 1"/>
          <p:cNvSpPr>
            <a:spLocks noChangeArrowheads="1"/>
          </p:cNvSpPr>
          <p:nvPr/>
        </p:nvSpPr>
        <p:spPr bwMode="auto">
          <a:xfrm>
            <a:off x="5410200" y="4572000"/>
            <a:ext cx="457200" cy="457200"/>
          </a:xfrm>
          <a:prstGeom prst="ellipse">
            <a:avLst/>
          </a:prstGeom>
          <a:noFill/>
          <a:ln w="9525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9641" name="TextBox 2"/>
          <p:cNvSpPr txBox="1">
            <a:spLocks noChangeArrowheads="1"/>
          </p:cNvSpPr>
          <p:nvPr/>
        </p:nvSpPr>
        <p:spPr bwMode="auto">
          <a:xfrm>
            <a:off x="5026025" y="6019800"/>
            <a:ext cx="21796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dirty="0" smtClean="0">
                <a:latin typeface="+mn-lt"/>
              </a:rPr>
              <a:t>Dark: </a:t>
            </a:r>
            <a:r>
              <a:rPr lang="en-US" altLang="en-US" sz="1600" b="0" dirty="0" smtClean="0">
                <a:latin typeface="+mn-lt"/>
              </a:rPr>
              <a:t>small distance</a:t>
            </a: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dirty="0" smtClean="0">
                <a:latin typeface="+mn-lt"/>
              </a:rPr>
              <a:t>Bright</a:t>
            </a:r>
            <a:r>
              <a:rPr lang="en-US" altLang="en-US" sz="1600" b="0" dirty="0" smtClean="0">
                <a:latin typeface="+mn-lt"/>
              </a:rPr>
              <a:t>: large distance</a:t>
            </a:r>
            <a:endParaRPr lang="en-US" altLang="en-US" sz="1600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7CAD040-DCF2-4700-8E85-DC217DE353B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Limitations</a:t>
            </a:r>
          </a:p>
        </p:txBody>
      </p:sp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228600" y="1143000"/>
            <a:ext cx="8686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FF9900"/>
                </a:solidFill>
              </a:rPr>
              <a:t>Background </a:t>
            </a:r>
            <a:r>
              <a:rPr lang="en-US" altLang="en-US" sz="2400" b="0">
                <a:solidFill>
                  <a:srgbClr val="000000"/>
                </a:solidFill>
              </a:rPr>
              <a:t>changes</a:t>
            </a:r>
            <a:r>
              <a:rPr lang="en-US" altLang="en-US" sz="2400" b="0">
                <a:solidFill>
                  <a:srgbClr val="FF99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cause problems</a:t>
            </a:r>
          </a:p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De-emphasize the outside of the face  (e.g., by multiplying the input image by a 2D Gaussian window centered on the face).</a:t>
            </a:r>
          </a:p>
          <a:p>
            <a:pPr eaLnBrk="1" hangingPunct="1"/>
            <a:r>
              <a:rPr lang="en-US" altLang="en-US" sz="2400" b="0">
                <a:solidFill>
                  <a:srgbClr val="FF9900"/>
                </a:solidFill>
              </a:rPr>
              <a:t>Light changes</a:t>
            </a:r>
            <a:r>
              <a:rPr lang="en-US" altLang="en-US" sz="2400" b="0">
                <a:solidFill>
                  <a:srgbClr val="000000"/>
                </a:solidFill>
              </a:rPr>
              <a:t> degrade performance</a:t>
            </a:r>
          </a:p>
          <a:p>
            <a:pPr lvl="1" eaLnBrk="1" hangingPunct="1"/>
            <a:r>
              <a:rPr lang="en-US" altLang="en-US" sz="2000" b="0">
                <a:solidFill>
                  <a:srgbClr val="000000"/>
                </a:solidFill>
              </a:rPr>
              <a:t>Light normalization might help but  this is a challenging issue.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Performance decreases quickly with changes to </a:t>
            </a:r>
            <a:r>
              <a:rPr lang="en-US" altLang="en-US" sz="2400" b="0">
                <a:solidFill>
                  <a:srgbClr val="FF9900"/>
                </a:solidFill>
              </a:rPr>
              <a:t>face size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Scale input image to multiple sizes.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Multi-scale eigenspaces.</a:t>
            </a:r>
          </a:p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Performance decreases with changes to </a:t>
            </a:r>
            <a:r>
              <a:rPr lang="en-US" altLang="en-US" sz="2400" b="0">
                <a:solidFill>
                  <a:srgbClr val="FF9900"/>
                </a:solidFill>
              </a:rPr>
              <a:t>face orientation</a:t>
            </a:r>
            <a:r>
              <a:rPr lang="en-US" altLang="en-US" sz="2400" b="0">
                <a:solidFill>
                  <a:srgbClr val="000000"/>
                </a:solidFill>
              </a:rPr>
              <a:t> (but not as fast as with scale changes)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Out-of-plane rotations are more difficult to handle.</a:t>
            </a:r>
          </a:p>
          <a:p>
            <a:pPr lvl="2" eaLnBrk="1" hangingPunct="1"/>
            <a:r>
              <a:rPr lang="en-US" altLang="en-US" sz="1800" b="0">
                <a:solidFill>
                  <a:srgbClr val="000000"/>
                </a:solidFill>
              </a:rPr>
              <a:t>Multi-orientation eigenspaces.</a:t>
            </a:r>
          </a:p>
        </p:txBody>
      </p:sp>
      <p:pic>
        <p:nvPicPr>
          <p:cNvPr id="7168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81000"/>
            <a:ext cx="10699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8515FEC-55A9-4F9F-843E-4F2C566C358C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/>
            <a:r>
              <a:rPr lang="en-US" altLang="en-US" smtClean="0"/>
              <a:t>Limitations (cont’d)</a:t>
            </a: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66800"/>
            <a:ext cx="8510588" cy="5257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Not robust to </a:t>
            </a:r>
            <a:r>
              <a:rPr lang="en-US" altLang="en-US" sz="2400" smtClean="0">
                <a:solidFill>
                  <a:srgbClr val="FF0000"/>
                </a:solidFill>
              </a:rPr>
              <a:t>misalignment</a:t>
            </a:r>
            <a:r>
              <a:rPr lang="en-US" altLang="en-US" sz="2400" smtClean="0"/>
              <a:t>.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9" t="5972" r="18739" b="11250"/>
          <a:stretch>
            <a:fillRect/>
          </a:stretch>
        </p:blipFill>
        <p:spPr bwMode="auto">
          <a:xfrm>
            <a:off x="2514600" y="1676400"/>
            <a:ext cx="1828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2" t="8862" r="4874" b="11375"/>
          <a:stretch>
            <a:fillRect/>
          </a:stretch>
        </p:blipFill>
        <p:spPr bwMode="auto">
          <a:xfrm>
            <a:off x="4876800" y="1828800"/>
            <a:ext cx="1828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0" t="7368" r="18365" b="11952"/>
          <a:stretch>
            <a:fillRect/>
          </a:stretch>
        </p:blipFill>
        <p:spPr bwMode="auto">
          <a:xfrm>
            <a:off x="3695700" y="4267200"/>
            <a:ext cx="1752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71120C-AA04-4305-A35E-9632E2F1B9E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Limitations (cont’d)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304800" y="12192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PCA is </a:t>
            </a:r>
            <a:r>
              <a:rPr lang="en-US" altLang="en-US" sz="2400" b="0">
                <a:solidFill>
                  <a:srgbClr val="FF0000"/>
                </a:solidFill>
              </a:rPr>
              <a:t>not</a:t>
            </a:r>
            <a:r>
              <a:rPr lang="en-US" altLang="en-US" sz="2400">
                <a:solidFill>
                  <a:srgbClr val="000000"/>
                </a:solidFill>
              </a:rPr>
              <a:t> </a:t>
            </a:r>
            <a:r>
              <a:rPr lang="en-US" altLang="en-US" sz="2400" b="0">
                <a:solidFill>
                  <a:srgbClr val="000000"/>
                </a:solidFill>
              </a:rPr>
              <a:t>always an optimal dimensionality-reduction technique for classification purposes.</a:t>
            </a:r>
          </a:p>
        </p:txBody>
      </p:sp>
      <p:pic>
        <p:nvPicPr>
          <p:cNvPr id="75781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2514600"/>
            <a:ext cx="6781800" cy="36179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EB4696E-112D-4BA3-AC70-6867ABBEE83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Dimensionality Reduction (cont’d)</a:t>
            </a: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>
          <a:xfrm>
            <a:off x="76200" y="1035050"/>
            <a:ext cx="4800600" cy="2808288"/>
          </a:xfrm>
        </p:spPr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en-US" b="1" smtClean="0"/>
              <a:t>Feature extraction</a:t>
            </a:r>
            <a:r>
              <a:rPr lang="en-US" altLang="en-US" smtClean="0"/>
              <a:t>: finds a set of </a:t>
            </a:r>
            <a:r>
              <a:rPr lang="en-US" altLang="en-US" smtClean="0">
                <a:solidFill>
                  <a:srgbClr val="FF0000"/>
                </a:solidFill>
              </a:rPr>
              <a:t>new</a:t>
            </a:r>
            <a:r>
              <a:rPr lang="en-US" altLang="en-US" smtClean="0"/>
              <a:t> features (i.e., through some mapping </a:t>
            </a:r>
            <a:r>
              <a:rPr lang="en-US" altLang="en-US" smtClean="0">
                <a:solidFill>
                  <a:srgbClr val="FF0000"/>
                </a:solidFill>
              </a:rPr>
              <a:t>f()</a:t>
            </a:r>
            <a:r>
              <a:rPr lang="en-US" altLang="en-US" smtClean="0"/>
              <a:t>) from the </a:t>
            </a:r>
            <a:r>
              <a:rPr lang="en-US" altLang="en-US" smtClean="0">
                <a:solidFill>
                  <a:srgbClr val="FF0000"/>
                </a:solidFill>
              </a:rPr>
              <a:t>existing</a:t>
            </a:r>
            <a:r>
              <a:rPr lang="en-US" altLang="en-US" smtClean="0"/>
              <a:t> features.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smtClean="0"/>
          </a:p>
        </p:txBody>
      </p:sp>
      <p:graphicFrame>
        <p:nvGraphicFramePr>
          <p:cNvPr id="12293" name="Object 1"/>
          <p:cNvGraphicFramePr>
            <a:graphicFrameLocks noChangeAspect="1"/>
          </p:cNvGraphicFramePr>
          <p:nvPr/>
        </p:nvGraphicFramePr>
        <p:xfrm>
          <a:off x="5694363" y="3527425"/>
          <a:ext cx="2233612" cy="302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Equation" r:id="rId4" imgW="1371600" imgH="1854200" progId="Equation.DSMT4">
                  <p:embed/>
                </p:oleObj>
              </mc:Choice>
              <mc:Fallback>
                <p:oleObj name="Equation" r:id="rId4" imgW="13716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4363" y="3527425"/>
                        <a:ext cx="2233612" cy="302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1"/>
          <p:cNvGraphicFramePr>
            <a:graphicFrameLocks noChangeAspect="1"/>
          </p:cNvGraphicFramePr>
          <p:nvPr/>
        </p:nvGraphicFramePr>
        <p:xfrm>
          <a:off x="1077913" y="3886200"/>
          <a:ext cx="2589212" cy="276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" name="Equation" r:id="rId6" imgW="1739900" imgH="1854200" progId="Equation.DSMT4">
                  <p:embed/>
                </p:oleObj>
              </mc:Choice>
              <mc:Fallback>
                <p:oleObj name="Equation" r:id="rId6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3886200"/>
                        <a:ext cx="2589212" cy="276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800600" y="1751013"/>
            <a:ext cx="38608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</a:rPr>
              <a:t>Feature selection</a:t>
            </a:r>
            <a:r>
              <a:rPr lang="en-US" sz="2400" b="0" kern="0" dirty="0">
                <a:solidFill>
                  <a:srgbClr val="000000"/>
                </a:solidFill>
                <a:latin typeface="Arial"/>
              </a:rPr>
              <a:t>: chooses a subset of the </a:t>
            </a:r>
            <a:r>
              <a:rPr lang="en-US" sz="2400" b="0" kern="0" dirty="0">
                <a:solidFill>
                  <a:srgbClr val="FF0000"/>
                </a:solidFill>
                <a:latin typeface="Arial"/>
              </a:rPr>
              <a:t>original</a:t>
            </a:r>
            <a:r>
              <a:rPr lang="en-US" sz="2400" b="0" kern="0" dirty="0">
                <a:solidFill>
                  <a:srgbClr val="000000"/>
                </a:solidFill>
                <a:latin typeface="Arial"/>
              </a:rPr>
              <a:t> features.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200" y="3597275"/>
            <a:ext cx="1992313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The mapping f() could be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linear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 or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non-linear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08313" y="6234113"/>
            <a:ext cx="6429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K&lt;&lt;N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94563" y="6234113"/>
            <a:ext cx="6429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0" dirty="0">
                <a:solidFill>
                  <a:schemeClr val="bg2"/>
                </a:solidFill>
                <a:latin typeface="+mn-lt"/>
              </a:rPr>
              <a:t>K&lt;&lt;N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14DCD4C-CD39-41E2-BF82-15FD72EDB94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Linear Discriminant Analysis (LDA)</a:t>
            </a:r>
          </a:p>
        </p:txBody>
      </p:sp>
      <p:sp>
        <p:nvSpPr>
          <p:cNvPr id="77828" name="Rectangle 5"/>
          <p:cNvSpPr>
            <a:spLocks noChangeArrowheads="1"/>
          </p:cNvSpPr>
          <p:nvPr/>
        </p:nvSpPr>
        <p:spPr bwMode="auto">
          <a:xfrm>
            <a:off x="381000" y="1382713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What is the goal of LDA?</a:t>
            </a:r>
          </a:p>
        </p:txBody>
      </p:sp>
      <p:sp>
        <p:nvSpPr>
          <p:cNvPr id="77829" name="Rectangle 6"/>
          <p:cNvSpPr>
            <a:spLocks noChangeArrowheads="1"/>
          </p:cNvSpPr>
          <p:nvPr/>
        </p:nvSpPr>
        <p:spPr bwMode="auto">
          <a:xfrm>
            <a:off x="311150" y="1905000"/>
            <a:ext cx="8153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Seeks to find directions along which the classes are best separated (i.e., increase </a:t>
            </a:r>
            <a:r>
              <a:rPr lang="en-US" altLang="en-US" sz="2000" b="0">
                <a:solidFill>
                  <a:srgbClr val="FF0000"/>
                </a:solidFill>
              </a:rPr>
              <a:t>discriminatory </a:t>
            </a:r>
            <a:r>
              <a:rPr lang="en-US" altLang="en-US" sz="2000" b="0"/>
              <a:t>information).</a:t>
            </a:r>
          </a:p>
          <a:p>
            <a:pPr lvl="1" eaLnBrk="1" hangingPunct="1"/>
            <a:r>
              <a:rPr lang="en-US" altLang="en-US" sz="2000" b="0"/>
              <a:t>It takes into consideration the scatter </a:t>
            </a:r>
            <a:r>
              <a:rPr lang="en-US" altLang="en-US" sz="2000" b="0">
                <a:solidFill>
                  <a:srgbClr val="FF0000"/>
                </a:solidFill>
              </a:rPr>
              <a:t>within-classes</a:t>
            </a:r>
            <a:r>
              <a:rPr lang="en-US" altLang="en-US" sz="2000" b="0" i="1"/>
              <a:t> </a:t>
            </a:r>
            <a:r>
              <a:rPr lang="en-US" altLang="en-US" sz="2000" b="0"/>
              <a:t>and </a:t>
            </a:r>
            <a:r>
              <a:rPr lang="en-US" altLang="en-US" sz="2000" b="0">
                <a:solidFill>
                  <a:srgbClr val="FF0000"/>
                </a:solidFill>
              </a:rPr>
              <a:t>between-classes</a:t>
            </a:r>
            <a:r>
              <a:rPr lang="en-US" altLang="en-US" sz="2000" b="0"/>
              <a:t>.</a:t>
            </a:r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744913"/>
            <a:ext cx="6191250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09800" y="6073775"/>
            <a:ext cx="1825625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Bad separability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97475" y="6043613"/>
            <a:ext cx="1979613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Good separability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95388"/>
            <a:ext cx="8510588" cy="5257800"/>
          </a:xfrm>
        </p:spPr>
        <p:txBody>
          <a:bodyPr/>
          <a:lstStyle/>
          <a:p>
            <a:pPr>
              <a:defRPr/>
            </a:pPr>
            <a:r>
              <a:rPr lang="en-US" sz="1800" dirty="0" smtClean="0"/>
              <a:t>Let us assume C classes </a:t>
            </a:r>
          </a:p>
          <a:p>
            <a:pPr>
              <a:defRPr/>
            </a:pPr>
            <a:r>
              <a:rPr lang="en-US" sz="1800" dirty="0" smtClean="0"/>
              <a:t>Let is assume each class contains </a:t>
            </a:r>
            <a:r>
              <a:rPr lang="en-US" sz="1800" dirty="0" err="1" smtClean="0"/>
              <a:t>M</a:t>
            </a:r>
            <a:r>
              <a:rPr lang="en-US" sz="1800" baseline="-25000" dirty="0" err="1" smtClean="0"/>
              <a:t>i</a:t>
            </a:r>
            <a:r>
              <a:rPr lang="en-US" sz="1800" dirty="0" smtClean="0"/>
              <a:t> samples, i=1,2,..,C and that</a:t>
            </a:r>
          </a:p>
          <a:p>
            <a:pPr>
              <a:defRPr/>
            </a:pPr>
            <a:endParaRPr lang="en-US" sz="1800" dirty="0" smtClean="0"/>
          </a:p>
          <a:p>
            <a:pPr>
              <a:defRPr/>
            </a:pPr>
            <a:endParaRPr lang="en-US" sz="1800" dirty="0"/>
          </a:p>
          <a:p>
            <a:pPr>
              <a:defRPr/>
            </a:pPr>
            <a:r>
              <a:rPr lang="en-US" sz="1800" dirty="0" smtClean="0"/>
              <a:t>Let </a:t>
            </a:r>
            <a:r>
              <a:rPr lang="el-GR" sz="1800" dirty="0" smtClean="0"/>
              <a:t>μ</a:t>
            </a:r>
            <a:r>
              <a:rPr lang="en-US" sz="1800" baseline="-25000" dirty="0" smtClean="0"/>
              <a:t>i</a:t>
            </a:r>
            <a:r>
              <a:rPr lang="en-US" sz="1800" dirty="0" smtClean="0"/>
              <a:t> is the mean of the i-</a:t>
            </a:r>
            <a:r>
              <a:rPr lang="en-US" sz="1800" dirty="0" err="1" smtClean="0"/>
              <a:t>th</a:t>
            </a:r>
            <a:r>
              <a:rPr lang="en-US" sz="1800" dirty="0" smtClean="0"/>
              <a:t> class, i=1,2,…,C </a:t>
            </a:r>
          </a:p>
          <a:p>
            <a:pPr marL="0" indent="0">
              <a:buFontTx/>
              <a:buNone/>
              <a:defRPr/>
            </a:pPr>
            <a:endParaRPr lang="en-US" sz="1800" dirty="0" smtClean="0"/>
          </a:p>
          <a:p>
            <a:pPr marL="0" indent="0">
              <a:buFontTx/>
              <a:buNone/>
              <a:defRPr/>
            </a:pPr>
            <a:r>
              <a:rPr lang="en-US" sz="2400" u="sng" dirty="0" smtClean="0"/>
              <a:t>Within-class scatter matrix</a:t>
            </a:r>
          </a:p>
          <a:p>
            <a:pPr>
              <a:defRPr/>
            </a:pPr>
            <a:endParaRPr lang="en-US" sz="2400" baseline="-25000" dirty="0" smtClean="0"/>
          </a:p>
          <a:p>
            <a:pPr>
              <a:defRPr/>
            </a:pPr>
            <a:endParaRPr lang="en-US" sz="2400" baseline="-25000" dirty="0"/>
          </a:p>
          <a:p>
            <a:pPr>
              <a:defRPr/>
            </a:pPr>
            <a:endParaRPr lang="en-US" sz="2400" baseline="-25000" dirty="0" smtClean="0"/>
          </a:p>
          <a:p>
            <a:pPr marL="0" indent="0">
              <a:buFontTx/>
              <a:buNone/>
              <a:defRPr/>
            </a:pPr>
            <a:endParaRPr lang="en-US" sz="2400" baseline="-25000" dirty="0" smtClean="0"/>
          </a:p>
          <a:p>
            <a:pPr marL="0" indent="0">
              <a:buFontTx/>
              <a:buNone/>
              <a:defRPr/>
            </a:pPr>
            <a:r>
              <a:rPr lang="en-US" sz="2400" u="sng" dirty="0" smtClean="0"/>
              <a:t>Between-class scatter matrix</a:t>
            </a:r>
            <a:endParaRPr lang="en-US" sz="2400" u="sng" dirty="0"/>
          </a:p>
        </p:txBody>
      </p:sp>
      <p:sp>
        <p:nvSpPr>
          <p:cNvPr id="788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070600"/>
            <a:ext cx="1676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78A7EDC-9E9E-497C-A47B-DB6027148DC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</a:t>
            </a:r>
          </a:p>
        </p:txBody>
      </p:sp>
      <p:sp>
        <p:nvSpPr>
          <p:cNvPr id="78853" name="Line 6"/>
          <p:cNvSpPr>
            <a:spLocks noChangeShapeType="1"/>
          </p:cNvSpPr>
          <p:nvPr/>
        </p:nvSpPr>
        <p:spPr bwMode="auto">
          <a:xfrm>
            <a:off x="3581400" y="52324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IN"/>
          </a:p>
        </p:txBody>
      </p:sp>
      <p:sp>
        <p:nvSpPr>
          <p:cNvPr id="78854" name="Text Box 14"/>
          <p:cNvSpPr txBox="1">
            <a:spLocks noChangeArrowheads="1"/>
          </p:cNvSpPr>
          <p:nvPr/>
        </p:nvSpPr>
        <p:spPr bwMode="auto">
          <a:xfrm>
            <a:off x="3565525" y="3563938"/>
            <a:ext cx="1997075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8855" name="Text Box 15"/>
          <p:cNvSpPr txBox="1">
            <a:spLocks noChangeArrowheads="1"/>
          </p:cNvSpPr>
          <p:nvPr/>
        </p:nvSpPr>
        <p:spPr bwMode="auto">
          <a:xfrm>
            <a:off x="3717925" y="3716338"/>
            <a:ext cx="184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8856" name="Object 16"/>
          <p:cNvGraphicFramePr>
            <a:graphicFrameLocks noChangeAspect="1"/>
          </p:cNvGraphicFramePr>
          <p:nvPr/>
        </p:nvGraphicFramePr>
        <p:xfrm>
          <a:off x="1295400" y="3824288"/>
          <a:ext cx="391636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3" name="Equation" r:id="rId3" imgW="1854200" imgH="457200" progId="Equation.DSMT4">
                  <p:embed/>
                </p:oleObj>
              </mc:Choice>
              <mc:Fallback>
                <p:oleObj name="Equation" r:id="rId3" imgW="1854200" imgH="457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824288"/>
                        <a:ext cx="3916363" cy="80486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7" name="Object 16"/>
          <p:cNvGraphicFramePr>
            <a:graphicFrameLocks noChangeAspect="1"/>
          </p:cNvGraphicFramePr>
          <p:nvPr/>
        </p:nvGraphicFramePr>
        <p:xfrm>
          <a:off x="3800475" y="1919288"/>
          <a:ext cx="11826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4" name="Equation" r:id="rId5" imgW="723586" imgH="431613" progId="Equation.DSMT4">
                  <p:embed/>
                </p:oleObj>
              </mc:Choice>
              <mc:Fallback>
                <p:oleObj name="Equation" r:id="rId5" imgW="723586" imgH="431613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475" y="1919288"/>
                        <a:ext cx="1182688" cy="5873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8" name="Object 16"/>
          <p:cNvGraphicFramePr>
            <a:graphicFrameLocks noChangeAspect="1"/>
          </p:cNvGraphicFramePr>
          <p:nvPr/>
        </p:nvGraphicFramePr>
        <p:xfrm>
          <a:off x="2163763" y="5237163"/>
          <a:ext cx="3273425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5" name="Equation" r:id="rId7" imgW="1549400" imgH="889000" progId="Equation.DSMT4">
                  <p:embed/>
                </p:oleObj>
              </mc:Choice>
              <mc:Fallback>
                <p:oleObj name="Equation" r:id="rId7" imgW="1549400" imgH="8890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3763" y="5237163"/>
                        <a:ext cx="3273425" cy="15652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822825" y="6203950"/>
            <a:ext cx="31781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(i.e., </a:t>
            </a:r>
            <a:r>
              <a:rPr lang="el-GR" sz="1800" b="0" dirty="0">
                <a:solidFill>
                  <a:schemeClr val="bg2"/>
                </a:solidFill>
                <a:latin typeface="+mn-lt"/>
              </a:rPr>
              <a:t>μ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 is the mean of means)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6C99E0E-FE59-47DC-A039-5053AA566582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 (cont’d)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533400" y="38862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LDA seeks projections that </a:t>
            </a:r>
            <a:r>
              <a:rPr lang="en-US" altLang="en-US" sz="2400" b="0">
                <a:solidFill>
                  <a:srgbClr val="FF0000"/>
                </a:solidFill>
              </a:rPr>
              <a:t>maximize</a:t>
            </a:r>
            <a:r>
              <a:rPr lang="en-US" altLang="en-US" sz="2400" b="0"/>
              <a:t> the </a:t>
            </a:r>
            <a:r>
              <a:rPr lang="en-US" altLang="en-US" sz="2400" b="0">
                <a:solidFill>
                  <a:srgbClr val="89E0FF"/>
                </a:solidFill>
              </a:rPr>
              <a:t>between-class scatter </a:t>
            </a:r>
            <a:r>
              <a:rPr lang="en-US" altLang="en-US" sz="2400" b="0"/>
              <a:t>and </a:t>
            </a:r>
            <a:r>
              <a:rPr lang="en-US" altLang="en-US" sz="2400" b="0">
                <a:solidFill>
                  <a:srgbClr val="FF0000"/>
                </a:solidFill>
              </a:rPr>
              <a:t>minimize</a:t>
            </a:r>
            <a:r>
              <a:rPr lang="en-US" altLang="en-US" sz="2400" b="0"/>
              <a:t> the </a:t>
            </a:r>
            <a:r>
              <a:rPr lang="en-US" altLang="en-US" sz="2400" b="0">
                <a:solidFill>
                  <a:srgbClr val="89E0FF"/>
                </a:solidFill>
              </a:rPr>
              <a:t>within-class scatter</a:t>
            </a:r>
            <a:r>
              <a:rPr lang="en-US" altLang="en-US" sz="2400" b="0"/>
              <a:t>:</a:t>
            </a:r>
          </a:p>
        </p:txBody>
      </p:sp>
      <p:graphicFrame>
        <p:nvGraphicFramePr>
          <p:cNvPr id="79877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2752725" y="5029200"/>
          <a:ext cx="411480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Equation" r:id="rId3" imgW="1638300" imgH="457200" progId="Equation.DSMT4">
                  <p:embed/>
                </p:oleObj>
              </mc:Choice>
              <mc:Fallback>
                <p:oleObj name="Equation" r:id="rId3" imgW="163830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2725" y="5029200"/>
                        <a:ext cx="411480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8" name="Object 12"/>
          <p:cNvGraphicFramePr>
            <a:graphicFrameLocks noChangeAspect="1"/>
          </p:cNvGraphicFramePr>
          <p:nvPr/>
        </p:nvGraphicFramePr>
        <p:xfrm>
          <a:off x="3417888" y="1676400"/>
          <a:ext cx="1438275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6" name="Equation" r:id="rId5" imgW="545863" imgH="228501" progId="Equation.DSMT4">
                  <p:embed/>
                </p:oleObj>
              </mc:Choice>
              <mc:Fallback>
                <p:oleObj name="Equation" r:id="rId5" imgW="545863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7888" y="1676400"/>
                        <a:ext cx="1438275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9" name="Object 18"/>
          <p:cNvGraphicFramePr>
            <a:graphicFrameLocks noChangeAspect="1"/>
          </p:cNvGraphicFramePr>
          <p:nvPr/>
        </p:nvGraphicFramePr>
        <p:xfrm>
          <a:off x="3848100" y="3024188"/>
          <a:ext cx="914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7" name="Equation" r:id="rId7" imgW="393529" imgH="241195" progId="Equation.DSMT4">
                  <p:embed/>
                </p:oleObj>
              </mc:Choice>
              <mc:Fallback>
                <p:oleObj name="Equation" r:id="rId7" imgW="393529" imgH="241195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8100" y="3024188"/>
                        <a:ext cx="914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0" name="Rectangle 4"/>
          <p:cNvSpPr>
            <a:spLocks noChangeArrowheads="1"/>
          </p:cNvSpPr>
          <p:nvPr/>
        </p:nvSpPr>
        <p:spPr bwMode="auto">
          <a:xfrm>
            <a:off x="504825" y="1077913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Suppose the desired projection transformation is:</a:t>
            </a:r>
          </a:p>
        </p:txBody>
      </p:sp>
      <p:sp>
        <p:nvSpPr>
          <p:cNvPr id="79881" name="Rectangle 4"/>
          <p:cNvSpPr>
            <a:spLocks noChangeArrowheads="1"/>
          </p:cNvSpPr>
          <p:nvPr/>
        </p:nvSpPr>
        <p:spPr bwMode="auto">
          <a:xfrm>
            <a:off x="6350" y="233045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b="0"/>
              <a:t>Suppose the scatter matrices of the </a:t>
            </a:r>
            <a:r>
              <a:rPr lang="en-US" altLang="en-US" b="0">
                <a:solidFill>
                  <a:srgbClr val="FF0000"/>
                </a:solidFill>
              </a:rPr>
              <a:t>projected</a:t>
            </a:r>
            <a:r>
              <a:rPr lang="en-US" altLang="en-US" b="0"/>
              <a:t> data </a:t>
            </a:r>
            <a:r>
              <a:rPr lang="en-US" altLang="en-US">
                <a:latin typeface="Times New Roman" panose="02020603050405020304" pitchFamily="18" charset="0"/>
              </a:rPr>
              <a:t>y </a:t>
            </a:r>
            <a:r>
              <a:rPr lang="en-US" altLang="en-US" b="0">
                <a:latin typeface="Times New Roman" panose="02020603050405020304" pitchFamily="18" charset="0"/>
              </a:rPr>
              <a:t>are:</a:t>
            </a: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0FF5AB6-4A93-4C46-805C-27ECD11824B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83285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 (cont’d)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33400" y="1600200"/>
            <a:ext cx="8610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It can be shown that the columns of the matrix </a:t>
            </a:r>
            <a:r>
              <a:rPr lang="en-US" altLang="en-US" sz="2400" b="0" i="1"/>
              <a:t>U </a:t>
            </a:r>
            <a:r>
              <a:rPr lang="en-US" altLang="en-US" sz="2400" b="0"/>
              <a:t>are the eigenvectors (i.e., called </a:t>
            </a:r>
            <a:r>
              <a:rPr lang="en-US" altLang="en-US" sz="2400" b="0" i="1"/>
              <a:t>Fisherfaces</a:t>
            </a:r>
            <a:r>
              <a:rPr lang="en-US" altLang="en-US" sz="2400" b="0"/>
              <a:t>) corresponding to the largest eigenvalues of the following </a:t>
            </a:r>
            <a:r>
              <a:rPr lang="en-US" altLang="en-US" sz="2400" i="1"/>
              <a:t>generalized eigen-problem</a:t>
            </a:r>
            <a:r>
              <a:rPr lang="en-US" altLang="en-US" sz="2400" b="0" i="1"/>
              <a:t>:</a:t>
            </a:r>
          </a:p>
          <a:p>
            <a:pPr eaLnBrk="1" hangingPunct="1"/>
            <a:endParaRPr lang="en-US" altLang="en-US" sz="2400" b="0"/>
          </a:p>
          <a:p>
            <a:pPr eaLnBrk="1" hangingPunct="1"/>
            <a:endParaRPr lang="en-US" altLang="en-US" sz="2400" b="0"/>
          </a:p>
        </p:txBody>
      </p:sp>
      <p:sp>
        <p:nvSpPr>
          <p:cNvPr id="80902" name="Rectangle 8"/>
          <p:cNvSpPr>
            <a:spLocks noChangeArrowheads="1"/>
          </p:cNvSpPr>
          <p:nvPr/>
        </p:nvSpPr>
        <p:spPr bwMode="auto">
          <a:xfrm>
            <a:off x="533400" y="4800600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Note:</a:t>
            </a:r>
            <a:r>
              <a:rPr lang="en-US" altLang="en-US" sz="2400" b="0"/>
              <a:t> </a:t>
            </a:r>
            <a:r>
              <a:rPr lang="en-US" altLang="en-US" sz="2400" b="0" i="1"/>
              <a:t>S</a:t>
            </a:r>
            <a:r>
              <a:rPr lang="en-US" altLang="en-US" sz="2400" b="0" i="1" baseline="-25000"/>
              <a:t>b</a:t>
            </a:r>
            <a:r>
              <a:rPr lang="en-US" altLang="en-US" sz="2400" b="0" i="1"/>
              <a:t> </a:t>
            </a:r>
            <a:r>
              <a:rPr lang="en-US" altLang="en-US" sz="2400" b="0"/>
              <a:t>has at most rank C-1; therefore, the max number of eigenvectors with non-zero eigenvalues is C-1 (i.e., </a:t>
            </a:r>
            <a:r>
              <a:rPr lang="en-US" altLang="en-US" sz="2400" b="0">
                <a:solidFill>
                  <a:srgbClr val="FF0000"/>
                </a:solidFill>
              </a:rPr>
              <a:t>max dimensionality of sub-space is C-1</a:t>
            </a:r>
            <a:r>
              <a:rPr lang="en-US" altLang="en-US" sz="2400" b="0"/>
              <a:t>)</a:t>
            </a: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14800" y="2959200"/>
            <a:ext cx="1059906" cy="21544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80904" name="Object 3"/>
          <p:cNvGraphicFramePr>
            <a:graphicFrameLocks noChangeAspect="1"/>
          </p:cNvGraphicFramePr>
          <p:nvPr/>
        </p:nvGraphicFramePr>
        <p:xfrm>
          <a:off x="2895600" y="3505200"/>
          <a:ext cx="30035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Equation" r:id="rId4" imgW="876300" imgH="228600" progId="Equation.DSMT4">
                  <p:embed/>
                </p:oleObj>
              </mc:Choice>
              <mc:Fallback>
                <p:oleObj name="Equation" r:id="rId4" imgW="876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505200"/>
                        <a:ext cx="3003550" cy="65087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</a:t>
            </a:r>
          </a:p>
        </p:txBody>
      </p:sp>
      <p:sp>
        <p:nvSpPr>
          <p:cNvPr id="8192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EA7DFD1-702C-4867-9B65-1CCCC42FB10E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pic>
        <p:nvPicPr>
          <p:cNvPr id="8192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124825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6FAC87C-44A2-4619-82AF-C89F159B6EE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Case of </a:t>
            </a:r>
            <a:r>
              <a:rPr lang="en-US" altLang="en-US" smtClean="0">
                <a:solidFill>
                  <a:srgbClr val="FF0000"/>
                </a:solidFill>
              </a:rPr>
              <a:t>C</a:t>
            </a:r>
            <a:r>
              <a:rPr lang="en-US" altLang="en-US" smtClean="0"/>
              <a:t> classes (cont’d) </a:t>
            </a:r>
          </a:p>
        </p:txBody>
      </p:sp>
      <p:sp>
        <p:nvSpPr>
          <p:cNvPr id="82948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/>
          </a:p>
        </p:txBody>
      </p:sp>
      <p:sp>
        <p:nvSpPr>
          <p:cNvPr id="82949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If </a:t>
            </a:r>
            <a:r>
              <a:rPr lang="en-US" altLang="en-US" sz="2400" b="0" i="1"/>
              <a:t>S</a:t>
            </a:r>
            <a:r>
              <a:rPr lang="en-US" altLang="en-US" sz="2400" b="0" i="1" baseline="-25000"/>
              <a:t>w</a:t>
            </a:r>
            <a:r>
              <a:rPr lang="en-US" altLang="en-US" sz="2400" b="0" i="1"/>
              <a:t> </a:t>
            </a:r>
            <a:r>
              <a:rPr lang="en-US" altLang="en-US" sz="2400" b="0"/>
              <a:t>is non-singular, we can solve a </a:t>
            </a:r>
            <a:r>
              <a:rPr lang="en-US" altLang="en-US" sz="2400" b="0" i="1"/>
              <a:t>conventional</a:t>
            </a:r>
            <a:r>
              <a:rPr lang="en-US" altLang="en-US" sz="2400" b="0"/>
              <a:t> eigenvalue problem as follows:</a:t>
            </a:r>
          </a:p>
        </p:txBody>
      </p:sp>
      <p:sp>
        <p:nvSpPr>
          <p:cNvPr id="82950" name="Rectangle 5"/>
          <p:cNvSpPr>
            <a:spLocks noChangeArrowheads="1"/>
          </p:cNvSpPr>
          <p:nvPr/>
        </p:nvSpPr>
        <p:spPr bwMode="auto">
          <a:xfrm>
            <a:off x="288925" y="46482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In practice, </a:t>
            </a:r>
            <a:r>
              <a:rPr lang="en-US" altLang="en-US" sz="2400" b="0" i="1"/>
              <a:t>S</a:t>
            </a:r>
            <a:r>
              <a:rPr lang="en-US" altLang="en-US" sz="2400" b="0" i="1" baseline="-25000"/>
              <a:t>w</a:t>
            </a:r>
            <a:r>
              <a:rPr lang="en-US" altLang="en-US" sz="2400" b="0" i="1"/>
              <a:t> </a:t>
            </a:r>
            <a:r>
              <a:rPr lang="en-US" altLang="en-US" sz="2400" b="0"/>
              <a:t>is singular due to the high dimensionality of the data (e.g., images) and the much smaller number of data (</a:t>
            </a:r>
            <a:r>
              <a:rPr lang="en-US" altLang="en-US" sz="2400" b="0" i="1"/>
              <a:t>M </a:t>
            </a:r>
            <a:r>
              <a:rPr lang="en-US" altLang="en-US" sz="2400" b="0"/>
              <a:t>&lt;&lt; </a:t>
            </a:r>
            <a:r>
              <a:rPr lang="en-US" altLang="en-US" sz="2400" b="0" i="1"/>
              <a:t>N </a:t>
            </a:r>
            <a:r>
              <a:rPr lang="en-US" altLang="en-US" sz="2400" b="0"/>
              <a:t>)</a:t>
            </a:r>
          </a:p>
        </p:txBody>
      </p:sp>
      <p:graphicFrame>
        <p:nvGraphicFramePr>
          <p:cNvPr id="82951" name="Object 1"/>
          <p:cNvGraphicFramePr>
            <a:graphicFrameLocks noChangeAspect="1"/>
          </p:cNvGraphicFramePr>
          <p:nvPr/>
        </p:nvGraphicFramePr>
        <p:xfrm>
          <a:off x="3124200" y="3602038"/>
          <a:ext cx="2886075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Equation" r:id="rId3" imgW="914400" imgH="241300" progId="Equation.DSMT4">
                  <p:embed/>
                </p:oleObj>
              </mc:Choice>
              <mc:Fallback>
                <p:oleObj name="Equation" r:id="rId3" imgW="914400" imgH="241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3602038"/>
                        <a:ext cx="2886075" cy="63341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2" name="Object 3"/>
          <p:cNvGraphicFramePr>
            <a:graphicFrameLocks noChangeAspect="1"/>
          </p:cNvGraphicFramePr>
          <p:nvPr/>
        </p:nvGraphicFramePr>
        <p:xfrm>
          <a:off x="3200400" y="2540000"/>
          <a:ext cx="2786063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Equation" r:id="rId5" imgW="876300" imgH="228600" progId="Equation.DSMT4">
                  <p:embed/>
                </p:oleObj>
              </mc:Choice>
              <mc:Fallback>
                <p:oleObj name="Equation" r:id="rId5" imgW="8763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40000"/>
                        <a:ext cx="2786063" cy="60483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3" name="Down Arrow 1"/>
          <p:cNvSpPr>
            <a:spLocks noChangeArrowheads="1"/>
          </p:cNvSpPr>
          <p:nvPr/>
        </p:nvSpPr>
        <p:spPr bwMode="auto">
          <a:xfrm>
            <a:off x="4191000" y="3133725"/>
            <a:ext cx="342900" cy="382588"/>
          </a:xfrm>
          <a:prstGeom prst="downArrow">
            <a:avLst>
              <a:gd name="adj1" fmla="val 50000"/>
              <a:gd name="adj2" fmla="val 5000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2322AA-BF69-48A1-A9BD-BD707DF04F2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Does </a:t>
            </a:r>
            <a:r>
              <a:rPr lang="en-US" altLang="en-US" i="1" smtClean="0"/>
              <a:t>S</a:t>
            </a:r>
            <a:r>
              <a:rPr lang="en-US" altLang="en-US" i="1" baseline="-25000" smtClean="0"/>
              <a:t>w</a:t>
            </a:r>
            <a:r>
              <a:rPr lang="en-US" altLang="en-US" baseline="30000" smtClean="0"/>
              <a:t>-1</a:t>
            </a:r>
            <a:r>
              <a:rPr lang="en-US" altLang="en-US" smtClean="0"/>
              <a:t> always exist? (cont’d)</a:t>
            </a:r>
          </a:p>
        </p:txBody>
      </p:sp>
      <p:sp>
        <p:nvSpPr>
          <p:cNvPr id="83972" name="Rectangle 5"/>
          <p:cNvSpPr>
            <a:spLocks noChangeArrowheads="1"/>
          </p:cNvSpPr>
          <p:nvPr/>
        </p:nvSpPr>
        <p:spPr bwMode="auto">
          <a:xfrm>
            <a:off x="228600" y="12192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To alleviate this problem, PCA could be applied first:</a:t>
            </a:r>
          </a:p>
        </p:txBody>
      </p:sp>
      <p:sp>
        <p:nvSpPr>
          <p:cNvPr id="83973" name="Rectangle 6"/>
          <p:cNvSpPr>
            <a:spLocks noChangeArrowheads="1"/>
          </p:cNvSpPr>
          <p:nvPr/>
        </p:nvSpPr>
        <p:spPr bwMode="auto">
          <a:xfrm>
            <a:off x="228600" y="19812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3810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2" eaLnBrk="1" hangingPunct="1">
              <a:buFont typeface="Arial" panose="020B0604020202020204" pitchFamily="34" charset="0"/>
              <a:buAutoNum type="arabicParenR"/>
            </a:pPr>
            <a:r>
              <a:rPr lang="en-US" altLang="en-US" sz="1800" b="0"/>
              <a:t>Apply PCA to reduce data dimensionality:</a:t>
            </a:r>
          </a:p>
        </p:txBody>
      </p:sp>
      <p:sp>
        <p:nvSpPr>
          <p:cNvPr id="83974" name="Rectangle 7"/>
          <p:cNvSpPr>
            <a:spLocks noChangeArrowheads="1"/>
          </p:cNvSpPr>
          <p:nvPr/>
        </p:nvSpPr>
        <p:spPr bwMode="auto">
          <a:xfrm>
            <a:off x="228600" y="44196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295400" indent="-3810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2" eaLnBrk="1" hangingPunct="1">
              <a:buFont typeface="Arial" panose="020B0604020202020204" pitchFamily="34" charset="0"/>
              <a:buAutoNum type="arabicParenR" startAt="2"/>
            </a:pPr>
            <a:r>
              <a:rPr lang="en-US" altLang="en-US" sz="1800" b="0"/>
              <a:t>Apply LDA to find the most discriminative directions:</a:t>
            </a:r>
          </a:p>
        </p:txBody>
      </p:sp>
      <p:graphicFrame>
        <p:nvGraphicFramePr>
          <p:cNvPr id="83975" name="Object 1"/>
          <p:cNvGraphicFramePr>
            <a:graphicFrameLocks noChangeAspect="1"/>
          </p:cNvGraphicFramePr>
          <p:nvPr/>
        </p:nvGraphicFramePr>
        <p:xfrm>
          <a:off x="2887663" y="2471738"/>
          <a:ext cx="2532062" cy="174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9" name="Equation" r:id="rId3" imgW="1701800" imgH="1168400" progId="Equation.DSMT4">
                  <p:embed/>
                </p:oleObj>
              </mc:Choice>
              <mc:Fallback>
                <p:oleObj name="Equation" r:id="rId3" imgW="17018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2471738"/>
                        <a:ext cx="2532062" cy="174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6" name="Object 1"/>
          <p:cNvGraphicFramePr>
            <a:graphicFrameLocks noChangeAspect="1"/>
          </p:cNvGraphicFramePr>
          <p:nvPr/>
        </p:nvGraphicFramePr>
        <p:xfrm>
          <a:off x="2897188" y="4876800"/>
          <a:ext cx="251301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Equation" r:id="rId5" imgW="1689100" imgH="1168400" progId="Equation.DSMT4">
                  <p:embed/>
                </p:oleObj>
              </mc:Choice>
              <mc:Fallback>
                <p:oleObj name="Equation" r:id="rId5" imgW="1689100" imgH="1168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7188" y="4876800"/>
                        <a:ext cx="2513012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E712756-22D0-4339-96EF-A49F9FFEF2A0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22250" y="1635125"/>
            <a:ext cx="861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D. Swets, J. Weng, "</a:t>
            </a:r>
            <a:r>
              <a:rPr lang="en-US" altLang="en-US" sz="2000" b="0">
                <a:solidFill>
                  <a:srgbClr val="FF0000"/>
                </a:solidFill>
              </a:rPr>
              <a:t>Using Discriminant Eigenfeatures for Image Retrieval</a:t>
            </a:r>
            <a:r>
              <a:rPr lang="en-US" altLang="en-US" sz="2000" b="0"/>
              <a:t>", </a:t>
            </a:r>
            <a:r>
              <a:rPr lang="en-US" altLang="en-US" sz="2000" b="0" i="1"/>
              <a:t>IEEE Transactions on Pattern Analysis and Machine Intelligence</a:t>
            </a:r>
            <a:r>
              <a:rPr lang="en-US" altLang="en-US" sz="2000" b="0"/>
              <a:t>, vol. 18, no. 8, pp. 831-836, 1996.</a:t>
            </a:r>
          </a:p>
        </p:txBody>
      </p:sp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00025" y="4016375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Content-based image retrieval:</a:t>
            </a: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228600" y="47244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Application:</a:t>
            </a:r>
            <a:r>
              <a:rPr lang="en-US" altLang="en-US" sz="2000" b="0"/>
              <a:t> </a:t>
            </a:r>
            <a:r>
              <a:rPr lang="en-US" altLang="en-US" sz="2000" b="0" i="1"/>
              <a:t>query-by-example</a:t>
            </a:r>
            <a:r>
              <a:rPr lang="en-US" altLang="en-US" sz="2000" b="0"/>
              <a:t> content-based image retrieval</a:t>
            </a:r>
          </a:p>
          <a:p>
            <a:pPr lvl="1" eaLnBrk="1" hangingPunct="1"/>
            <a:endParaRPr lang="en-US" altLang="en-US" sz="2000" b="0"/>
          </a:p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Question:</a:t>
            </a:r>
            <a:r>
              <a:rPr lang="en-US" altLang="en-US" sz="2000" b="0"/>
              <a:t> how to select a </a:t>
            </a:r>
            <a:r>
              <a:rPr lang="en-US" altLang="en-US" sz="2000" b="0" i="1"/>
              <a:t>good</a:t>
            </a:r>
            <a:r>
              <a:rPr lang="en-US" altLang="en-US" sz="2000" b="0"/>
              <a:t> set of image features for content-based image retrieval?</a:t>
            </a:r>
          </a:p>
        </p:txBody>
      </p:sp>
      <p:pic>
        <p:nvPicPr>
          <p:cNvPr id="84999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/>
          <a:stretch>
            <a:fillRect/>
          </a:stretch>
        </p:blipFill>
        <p:spPr bwMode="auto">
          <a:xfrm>
            <a:off x="5029200" y="2913063"/>
            <a:ext cx="3363913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2A50276-1935-410C-9111-0F0F0B9FA8B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>
          <a:xfrm>
            <a:off x="311150" y="69850"/>
            <a:ext cx="8521700" cy="708025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altLang="en-US" smtClean="0"/>
              <a:t>Case Study I (cont’d)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228600" y="9906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Assumptions</a:t>
            </a:r>
          </a:p>
        </p:txBody>
      </p:sp>
      <p:sp>
        <p:nvSpPr>
          <p:cNvPr id="86021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Well-framed</a:t>
            </a:r>
            <a:r>
              <a:rPr lang="en-US" altLang="en-US" sz="2000" b="0"/>
              <a:t> images are required as input for training and query-by-example test probes.</a:t>
            </a:r>
          </a:p>
          <a:p>
            <a:pPr lvl="1" eaLnBrk="1" hangingPunct="1"/>
            <a:r>
              <a:rPr lang="en-US" altLang="en-US" sz="2000" b="0"/>
              <a:t>Only a </a:t>
            </a:r>
            <a:r>
              <a:rPr lang="en-US" altLang="en-US" sz="2000" b="0">
                <a:solidFill>
                  <a:srgbClr val="FF0000"/>
                </a:solidFill>
              </a:rPr>
              <a:t>small variation</a:t>
            </a:r>
            <a:r>
              <a:rPr lang="en-US" altLang="en-US" sz="2000" b="0"/>
              <a:t> in the size, position, and orientation of the objects in the images is allowed.</a:t>
            </a:r>
          </a:p>
        </p:txBody>
      </p:sp>
      <p:pic>
        <p:nvPicPr>
          <p:cNvPr id="86022" name="Picture 7" descr="swets96using_Page_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69565" r="10587" b="10146"/>
          <a:stretch>
            <a:fillRect/>
          </a:stretch>
        </p:blipFill>
        <p:spPr>
          <a:xfrm>
            <a:off x="914400" y="3429000"/>
            <a:ext cx="7239000" cy="2413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46278EF-DA68-429A-9CBF-B5E72D201C4C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217488" y="1239838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Terminology</a:t>
            </a:r>
          </a:p>
        </p:txBody>
      </p:sp>
      <p:sp>
        <p:nvSpPr>
          <p:cNvPr id="87045" name="Rectangle 4"/>
          <p:cNvSpPr>
            <a:spLocks noChangeArrowheads="1"/>
          </p:cNvSpPr>
          <p:nvPr/>
        </p:nvSpPr>
        <p:spPr bwMode="auto">
          <a:xfrm>
            <a:off x="207963" y="1724025"/>
            <a:ext cx="8610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Most Expressive Features (MEF):</a:t>
            </a:r>
            <a:r>
              <a:rPr lang="en-US" altLang="en-US" sz="2000" b="0"/>
              <a:t> features obtained using PCA.</a:t>
            </a:r>
          </a:p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Most Discriminating Features (MDF):</a:t>
            </a:r>
            <a:r>
              <a:rPr lang="en-US" altLang="en-US" sz="2000" b="0"/>
              <a:t> features obtained using LDA.</a:t>
            </a:r>
          </a:p>
        </p:txBody>
      </p:sp>
      <p:sp>
        <p:nvSpPr>
          <p:cNvPr id="87046" name="Rectangle 5"/>
          <p:cNvSpPr>
            <a:spLocks noChangeArrowheads="1"/>
          </p:cNvSpPr>
          <p:nvPr/>
        </p:nvSpPr>
        <p:spPr bwMode="auto">
          <a:xfrm>
            <a:off x="228600" y="31242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Numerical instabilities </a:t>
            </a:r>
          </a:p>
        </p:txBody>
      </p:sp>
      <p:sp>
        <p:nvSpPr>
          <p:cNvPr id="87047" name="Rectangle 6"/>
          <p:cNvSpPr>
            <a:spLocks noChangeArrowheads="1"/>
          </p:cNvSpPr>
          <p:nvPr/>
        </p:nvSpPr>
        <p:spPr bwMode="auto">
          <a:xfrm>
            <a:off x="228600" y="3657600"/>
            <a:ext cx="8610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Computing the eigenvalues/eigenvectors of 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w</a:t>
            </a:r>
            <a:r>
              <a:rPr lang="en-US" altLang="en-US" sz="2000" b="0" baseline="30000"/>
              <a:t>-1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B</a:t>
            </a:r>
            <a:r>
              <a:rPr lang="en-US" altLang="en-US" sz="2000" b="0" i="1"/>
              <a:t>u</a:t>
            </a:r>
            <a:r>
              <a:rPr lang="en-US" altLang="en-US" sz="2000" b="0" i="1" baseline="-25000"/>
              <a:t>k</a:t>
            </a:r>
            <a:r>
              <a:rPr lang="en-US" altLang="en-US" sz="2000" b="0" i="1"/>
              <a:t> </a:t>
            </a:r>
            <a:r>
              <a:rPr lang="en-US" altLang="en-US" sz="2000" b="0"/>
              <a:t>= </a:t>
            </a:r>
            <a:r>
              <a:rPr lang="en-US" altLang="en-US" sz="2000" b="0">
                <a:sym typeface="Symbol" panose="05050102010706020507" pitchFamily="18" charset="2"/>
              </a:rPr>
              <a:t></a:t>
            </a:r>
            <a:r>
              <a:rPr lang="en-US" altLang="en-US" sz="2000" b="0" i="1" baseline="-25000"/>
              <a:t>k</a:t>
            </a:r>
            <a:r>
              <a:rPr lang="en-US" altLang="en-US" sz="2000" b="0" i="1"/>
              <a:t>u</a:t>
            </a:r>
            <a:r>
              <a:rPr lang="en-US" altLang="en-US" sz="2000" b="0" i="1" baseline="-25000"/>
              <a:t>k</a:t>
            </a:r>
            <a:r>
              <a:rPr lang="en-US" altLang="en-US" sz="2000" b="0" i="1"/>
              <a:t> </a:t>
            </a:r>
            <a:r>
              <a:rPr lang="en-US" altLang="en-US" sz="2000" b="0"/>
              <a:t>could lead to </a:t>
            </a:r>
            <a:r>
              <a:rPr lang="en-US" altLang="en-US" sz="2000" b="0" i="1"/>
              <a:t>unstable</a:t>
            </a:r>
            <a:r>
              <a:rPr lang="en-US" altLang="en-US" sz="2000" b="0"/>
              <a:t> computations since 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w</a:t>
            </a:r>
            <a:r>
              <a:rPr lang="en-US" altLang="en-US" sz="2000" b="0" baseline="30000"/>
              <a:t>-1</a:t>
            </a:r>
            <a:r>
              <a:rPr lang="en-US" altLang="en-US" sz="2000" b="0" i="1"/>
              <a:t>S</a:t>
            </a:r>
            <a:r>
              <a:rPr lang="en-US" altLang="en-US" sz="2000" b="0" i="1" baseline="-25000"/>
              <a:t>B</a:t>
            </a:r>
            <a:r>
              <a:rPr lang="en-US" altLang="en-US" sz="2000" b="0" i="1"/>
              <a:t> </a:t>
            </a:r>
            <a:r>
              <a:rPr lang="en-US" altLang="en-US" sz="2000" b="0"/>
              <a:t>is not always </a:t>
            </a:r>
            <a:r>
              <a:rPr lang="en-US" altLang="en-US" sz="2000" b="0">
                <a:solidFill>
                  <a:srgbClr val="FF0000"/>
                </a:solidFill>
              </a:rPr>
              <a:t>symmetric</a:t>
            </a:r>
            <a:r>
              <a:rPr lang="en-US" altLang="en-US" sz="2000" b="0"/>
              <a:t>. </a:t>
            </a:r>
          </a:p>
          <a:p>
            <a:pPr lvl="1" eaLnBrk="1" hangingPunct="1"/>
            <a:endParaRPr lang="en-US" altLang="en-US" sz="2000" b="0"/>
          </a:p>
          <a:p>
            <a:pPr lvl="1" eaLnBrk="1" hangingPunct="1"/>
            <a:r>
              <a:rPr lang="en-US" altLang="en-US" sz="2000" b="0"/>
              <a:t>Look in the paper for more details about how to deal with this issue.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1"/>
          <p:cNvGraphicFramePr>
            <a:graphicFrameLocks noChangeAspect="1"/>
          </p:cNvGraphicFramePr>
          <p:nvPr/>
        </p:nvGraphicFramePr>
        <p:xfrm>
          <a:off x="2590800" y="3767138"/>
          <a:ext cx="2589213" cy="276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3" name="Equation" r:id="rId3" imgW="1739900" imgH="1854200" progId="Equation.DSMT4">
                  <p:embed/>
                </p:oleObj>
              </mc:Choice>
              <mc:Fallback>
                <p:oleObj name="Equation" r:id="rId3" imgW="1739900" imgH="185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767138"/>
                        <a:ext cx="2589213" cy="276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 Extraction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315913" y="1066800"/>
            <a:ext cx="8510587" cy="24384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Linear</a:t>
            </a:r>
            <a:r>
              <a:rPr lang="en-US" sz="2400" dirty="0" smtClean="0">
                <a:solidFill>
                  <a:srgbClr val="000000"/>
                </a:solidFill>
              </a:rPr>
              <a:t>  combinations </a:t>
            </a:r>
            <a:r>
              <a:rPr lang="en-US" sz="2400" dirty="0">
                <a:solidFill>
                  <a:srgbClr val="000000"/>
                </a:solidFill>
              </a:rPr>
              <a:t>are particularly attractive because they are </a:t>
            </a:r>
            <a:r>
              <a:rPr lang="en-US" sz="2400" dirty="0" smtClean="0">
                <a:solidFill>
                  <a:srgbClr val="000000"/>
                </a:solidFill>
              </a:rPr>
              <a:t>simpler </a:t>
            </a:r>
            <a:r>
              <a:rPr lang="en-US" sz="2400" dirty="0">
                <a:solidFill>
                  <a:srgbClr val="000000"/>
                </a:solidFill>
              </a:rPr>
              <a:t>to compute and analytically tractable</a:t>
            </a:r>
            <a:r>
              <a:rPr lang="en-US" sz="2400" dirty="0" smtClean="0">
                <a:solidFill>
                  <a:srgbClr val="000000"/>
                </a:solidFill>
              </a:rPr>
              <a:t>.</a:t>
            </a:r>
          </a:p>
          <a:p>
            <a:pPr eaLnBrk="1" hangingPunct="1">
              <a:defRPr/>
            </a:pPr>
            <a:endParaRPr lang="en-US" altLang="en-US" sz="2400" u="sng" dirty="0">
              <a:solidFill>
                <a:srgbClr val="FF0000"/>
              </a:solidFill>
              <a:latin typeface="NimbusSanL-Regu"/>
            </a:endParaRPr>
          </a:p>
          <a:p>
            <a:pPr eaLnBrk="1" hangingPunct="1">
              <a:defRPr/>
            </a:pPr>
            <a:r>
              <a:rPr lang="en-US" altLang="en-US" sz="2400" dirty="0">
                <a:latin typeface="NimbusSanL-Regu"/>
              </a:rPr>
              <a:t>G</a:t>
            </a:r>
            <a:r>
              <a:rPr lang="en-US" altLang="en-US" sz="2400" dirty="0" smtClean="0">
                <a:latin typeface="NimbusSanL-Regu"/>
              </a:rPr>
              <a:t>iven 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x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l-GR" altLang="en-US" sz="2400" dirty="0" smtClean="0">
                <a:latin typeface="CMBX12"/>
              </a:rPr>
              <a:t>ϵ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n-US" altLang="en-US" sz="2400" dirty="0" smtClean="0">
                <a:latin typeface="MSBM10"/>
              </a:rPr>
              <a:t>R</a:t>
            </a:r>
            <a:r>
              <a:rPr lang="en-US" altLang="en-US" sz="2400" baseline="30000" dirty="0" smtClean="0">
                <a:latin typeface="MSBM10"/>
              </a:rPr>
              <a:t>N</a:t>
            </a:r>
            <a:r>
              <a:rPr lang="en-US" altLang="en-US" sz="2400" dirty="0" smtClean="0">
                <a:latin typeface="NimbusSanL-Regu"/>
              </a:rPr>
              <a:t>, find an N x K matrix </a:t>
            </a:r>
            <a:r>
              <a:rPr lang="en-US" altLang="en-US" sz="2400" dirty="0" smtClean="0">
                <a:solidFill>
                  <a:srgbClr val="FF0000"/>
                </a:solidFill>
                <a:latin typeface="NimbusSanL-Regu"/>
              </a:rPr>
              <a:t>U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n-US" altLang="en-US" sz="2400" dirty="0" smtClean="0">
                <a:latin typeface="NimbusSanL-Regu"/>
              </a:rPr>
              <a:t>such that: </a:t>
            </a:r>
            <a:endParaRPr lang="en-US" altLang="en-US" sz="2400" dirty="0">
              <a:latin typeface="NimbusSanL-Regu"/>
            </a:endParaRPr>
          </a:p>
          <a:p>
            <a:pPr eaLnBrk="1" hangingPunct="1">
              <a:defRPr/>
            </a:pPr>
            <a:endParaRPr lang="en-US" altLang="en-US" sz="1200" dirty="0">
              <a:solidFill>
                <a:srgbClr val="FF0000"/>
              </a:solidFill>
              <a:latin typeface="NimbusSanL-Regu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dirty="0" smtClean="0">
                <a:solidFill>
                  <a:srgbClr val="FF0000"/>
                </a:solidFill>
                <a:latin typeface="NimbusSanL-Regu"/>
              </a:rPr>
              <a:t>                     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y </a:t>
            </a:r>
            <a:r>
              <a:rPr lang="en-US" altLang="en-US" sz="2400" dirty="0" smtClean="0">
                <a:solidFill>
                  <a:srgbClr val="FF0000"/>
                </a:solidFill>
                <a:latin typeface="CMR12"/>
              </a:rPr>
              <a:t>= 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U</a:t>
            </a:r>
            <a:r>
              <a:rPr lang="en-US" altLang="en-US" sz="2400" baseline="30000" dirty="0" smtClean="0">
                <a:solidFill>
                  <a:srgbClr val="FF0000"/>
                </a:solidFill>
                <a:latin typeface="CMBX12"/>
              </a:rPr>
              <a:t>T</a:t>
            </a:r>
            <a:r>
              <a:rPr lang="en-US" altLang="en-US" sz="2400" dirty="0" smtClean="0">
                <a:solidFill>
                  <a:srgbClr val="FF0000"/>
                </a:solidFill>
                <a:latin typeface="CMBX12"/>
              </a:rPr>
              <a:t>x  </a:t>
            </a:r>
            <a:r>
              <a:rPr lang="el-GR" altLang="en-US" sz="2400" dirty="0" smtClean="0">
                <a:latin typeface="CMBX12"/>
              </a:rPr>
              <a:t>ϵ</a:t>
            </a:r>
            <a:r>
              <a:rPr lang="en-US" altLang="en-US" sz="2400" dirty="0" smtClean="0">
                <a:latin typeface="CMSY10"/>
              </a:rPr>
              <a:t> </a:t>
            </a:r>
            <a:r>
              <a:rPr lang="en-US" altLang="en-US" sz="2400" dirty="0" smtClean="0">
                <a:latin typeface="MSBM10"/>
              </a:rPr>
              <a:t>R</a:t>
            </a:r>
            <a:r>
              <a:rPr lang="en-US" altLang="en-US" sz="2400" baseline="30000" dirty="0" smtClean="0">
                <a:latin typeface="MSBM10"/>
              </a:rPr>
              <a:t>K</a:t>
            </a:r>
            <a:r>
              <a:rPr lang="en-US" altLang="en-US" sz="2400" dirty="0" smtClean="0">
                <a:latin typeface="CMSY6"/>
              </a:rPr>
              <a:t> </a:t>
            </a:r>
            <a:r>
              <a:rPr lang="en-US" altLang="en-US" sz="2400" dirty="0" smtClean="0">
                <a:latin typeface="NimbusSanL-Regu"/>
              </a:rPr>
              <a:t>where </a:t>
            </a:r>
            <a:r>
              <a:rPr lang="en-US" altLang="en-US" sz="2400" dirty="0" smtClean="0">
                <a:latin typeface="CMMI12"/>
              </a:rPr>
              <a:t>K&lt;N </a:t>
            </a:r>
            <a:endParaRPr lang="en-US" altLang="en-US" sz="2400" dirty="0" smtClean="0">
              <a:solidFill>
                <a:srgbClr val="FF0000"/>
              </a:solidFill>
              <a:latin typeface="CMMI12"/>
            </a:endParaRPr>
          </a:p>
        </p:txBody>
      </p:sp>
      <p:sp>
        <p:nvSpPr>
          <p:cNvPr id="163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B980F9-2134-4E5B-B161-CCB5AD0A7C49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33800" y="4419600"/>
            <a:ext cx="53181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400" b="0" kern="0" dirty="0">
                <a:solidFill>
                  <a:srgbClr val="FF0000"/>
                </a:solidFill>
                <a:latin typeface="CMBX12"/>
              </a:rPr>
              <a:t>U</a:t>
            </a:r>
            <a:r>
              <a:rPr lang="en-US" altLang="en-US" sz="2400" b="0" kern="0" baseline="30000" dirty="0">
                <a:solidFill>
                  <a:srgbClr val="FF0000"/>
                </a:solidFill>
                <a:latin typeface="CMBX12"/>
              </a:rPr>
              <a:t>T</a:t>
            </a:r>
            <a:endParaRPr lang="en-US" b="0" dirty="0"/>
          </a:p>
        </p:txBody>
      </p:sp>
      <p:sp>
        <p:nvSpPr>
          <p:cNvPr id="9" name="Rectangle 8"/>
          <p:cNvSpPr/>
          <p:nvPr/>
        </p:nvSpPr>
        <p:spPr>
          <a:xfrm>
            <a:off x="5791200" y="4281488"/>
            <a:ext cx="2743200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chemeClr val="bg2"/>
                </a:solidFill>
                <a:latin typeface="+mn-lt"/>
              </a:rPr>
              <a:t>This is a </a:t>
            </a:r>
            <a:r>
              <a:rPr lang="en-US" sz="1800" b="0" dirty="0">
                <a:solidFill>
                  <a:srgbClr val="FF0000"/>
                </a:solidFill>
                <a:latin typeface="+mn-lt"/>
              </a:rPr>
              <a:t>projection</a:t>
            </a:r>
            <a:r>
              <a:rPr lang="en-US" sz="1800" b="0" dirty="0">
                <a:solidFill>
                  <a:schemeClr val="bg2"/>
                </a:solidFill>
                <a:latin typeface="+mn-lt"/>
              </a:rPr>
              <a:t> from the N-dimensional space to a K-dimensional space.</a:t>
            </a:r>
            <a:endParaRPr lang="en-US" sz="1800" b="0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989EDF8-7C5F-46E5-99C2-048CB76F6D33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88068" name="Rectangle 3"/>
          <p:cNvSpPr>
            <a:spLocks noChangeArrowheads="1"/>
          </p:cNvSpPr>
          <p:nvPr/>
        </p:nvSpPr>
        <p:spPr bwMode="auto">
          <a:xfrm>
            <a:off x="228600" y="1135063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Comparing MEF with MDF:</a:t>
            </a:r>
          </a:p>
        </p:txBody>
      </p:sp>
      <p:sp>
        <p:nvSpPr>
          <p:cNvPr id="88069" name="Rectangle 4"/>
          <p:cNvSpPr>
            <a:spLocks noChangeArrowheads="1"/>
          </p:cNvSpPr>
          <p:nvPr/>
        </p:nvSpPr>
        <p:spPr bwMode="auto">
          <a:xfrm>
            <a:off x="228600" y="1600200"/>
            <a:ext cx="8610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MEF</a:t>
            </a:r>
            <a:r>
              <a:rPr lang="en-US" altLang="en-US" sz="2000" b="0"/>
              <a:t> vectors show the tendency of PCA to capture major variations in the training set such as lighting direction.</a:t>
            </a:r>
          </a:p>
          <a:p>
            <a:pPr lvl="1" eaLnBrk="1" hangingPunct="1"/>
            <a:r>
              <a:rPr lang="en-US" altLang="en-US" sz="2000" b="0">
                <a:solidFill>
                  <a:srgbClr val="FF0000"/>
                </a:solidFill>
              </a:rPr>
              <a:t>MDF</a:t>
            </a:r>
            <a:r>
              <a:rPr lang="en-US" altLang="en-US" sz="2000" b="0"/>
              <a:t> vectors discount those factors </a:t>
            </a:r>
            <a:r>
              <a:rPr lang="en-US" altLang="en-US" sz="2000" b="0" i="1" u="sng"/>
              <a:t>unrelated</a:t>
            </a:r>
            <a:r>
              <a:rPr lang="en-US" altLang="en-US" sz="2000" b="0"/>
              <a:t> to classification.</a:t>
            </a:r>
          </a:p>
        </p:txBody>
      </p:sp>
      <p:pic>
        <p:nvPicPr>
          <p:cNvPr id="88070" name="Picture 7" descr="swets96using_Page_0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28986" r="8746" b="46376"/>
          <a:stretch>
            <a:fillRect/>
          </a:stretch>
        </p:blipFill>
        <p:spPr>
          <a:xfrm>
            <a:off x="723900" y="2971800"/>
            <a:ext cx="7620000" cy="30130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3D5EBD4-75AE-4C8C-9C28-6FA1B905DC0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89092" name="Rectangle 3"/>
          <p:cNvSpPr>
            <a:spLocks noChangeArrowheads="1"/>
          </p:cNvSpPr>
          <p:nvPr/>
        </p:nvSpPr>
        <p:spPr bwMode="auto">
          <a:xfrm>
            <a:off x="236538" y="1425575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Clustering effect</a:t>
            </a:r>
          </a:p>
        </p:txBody>
      </p:sp>
      <p:pic>
        <p:nvPicPr>
          <p:cNvPr id="89093" name="Picture 10" descr="swets96using_Page_09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8446" r="11368" b="71751"/>
          <a:stretch>
            <a:fillRect/>
          </a:stretch>
        </p:blipFill>
        <p:spPr>
          <a:xfrm>
            <a:off x="495300" y="2209800"/>
            <a:ext cx="8077200" cy="27193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08C5551-D16E-41F7-AC27-F4C5673B9A7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36538" y="2143125"/>
            <a:ext cx="8610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AutoNum type="arabicParenR"/>
            </a:pPr>
            <a:r>
              <a:rPr lang="en-US" altLang="en-US" sz="2000" b="0"/>
              <a:t>Represent each training image in terms of MEFs/MDFs.</a:t>
            </a:r>
          </a:p>
          <a:p>
            <a:pPr lvl="1" eaLnBrk="1" hangingPunct="1">
              <a:buFont typeface="Arial" panose="020B0604020202020204" pitchFamily="34" charset="0"/>
              <a:buAutoNum type="arabicParenR"/>
            </a:pPr>
            <a:endParaRPr lang="en-US" altLang="en-US" sz="2000" b="0"/>
          </a:p>
          <a:p>
            <a:pPr lvl="1" eaLnBrk="1" hangingPunct="1">
              <a:buFont typeface="Arial" panose="020B0604020202020204" pitchFamily="34" charset="0"/>
              <a:buAutoNum type="arabicParenR"/>
            </a:pPr>
            <a:r>
              <a:rPr lang="en-US" altLang="en-US" sz="2000" b="0"/>
              <a:t>Represent a query image in terms of MEFs/MDFs.</a:t>
            </a:r>
          </a:p>
          <a:p>
            <a:pPr lvl="1" eaLnBrk="1" hangingPunct="1">
              <a:buFont typeface="Arial" panose="020B0604020202020204" pitchFamily="34" charset="0"/>
              <a:buAutoNum type="arabicParenR"/>
            </a:pPr>
            <a:endParaRPr lang="en-US" altLang="en-US" sz="2000" b="0"/>
          </a:p>
          <a:p>
            <a:pPr lvl="1" eaLnBrk="1" hangingPunct="1">
              <a:buFont typeface="Arial" panose="020B0604020202020204" pitchFamily="34" charset="0"/>
              <a:buAutoNum type="arabicParenR"/>
            </a:pPr>
            <a:r>
              <a:rPr lang="en-US" altLang="en-US" sz="2000" b="0"/>
              <a:t>Find the </a:t>
            </a:r>
            <a:r>
              <a:rPr lang="en-US" altLang="en-US" sz="2000" i="1"/>
              <a:t>k </a:t>
            </a:r>
            <a:r>
              <a:rPr lang="en-US" altLang="en-US" sz="2000"/>
              <a:t>closest neighbors</a:t>
            </a:r>
            <a:r>
              <a:rPr lang="en-US" altLang="en-US" sz="2000" b="0"/>
              <a:t> (e.g., using Euclidean distance).</a:t>
            </a:r>
          </a:p>
        </p:txBody>
      </p:sp>
      <p:sp>
        <p:nvSpPr>
          <p:cNvPr id="90117" name="Rectangle 6"/>
          <p:cNvSpPr>
            <a:spLocks noChangeArrowheads="1"/>
          </p:cNvSpPr>
          <p:nvPr/>
        </p:nvSpPr>
        <p:spPr bwMode="auto">
          <a:xfrm>
            <a:off x="236538" y="15240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2BDF78-5E24-4174-B341-EF01EAB6E8DF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1140" name="Rectangle 3"/>
          <p:cNvSpPr>
            <a:spLocks noChangeArrowheads="1"/>
          </p:cNvSpPr>
          <p:nvPr/>
        </p:nvSpPr>
        <p:spPr bwMode="auto">
          <a:xfrm>
            <a:off x="228600" y="10668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Experiments and results</a:t>
            </a:r>
          </a:p>
        </p:txBody>
      </p: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241300" y="1676400"/>
            <a:ext cx="86106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000" b="0" u="sng"/>
              <a:t>Face images</a:t>
            </a:r>
          </a:p>
          <a:p>
            <a:pPr lvl="2" eaLnBrk="1" hangingPunct="1"/>
            <a:r>
              <a:rPr lang="en-US" altLang="en-US" sz="1800" b="0"/>
              <a:t>A set of face images was used with 2 expressions, 3 lighting conditions.</a:t>
            </a:r>
          </a:p>
          <a:p>
            <a:pPr lvl="2" eaLnBrk="1" hangingPunct="1"/>
            <a:r>
              <a:rPr lang="en-US" altLang="en-US" sz="1800" b="0"/>
              <a:t>Testing was performed using a disjoint set of images.</a:t>
            </a:r>
          </a:p>
        </p:txBody>
      </p:sp>
      <p:pic>
        <p:nvPicPr>
          <p:cNvPr id="91142" name="Picture 10" descr="swets96using_Page_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4" t="7246" r="8711" b="69565"/>
          <a:stretch>
            <a:fillRect/>
          </a:stretch>
        </p:blipFill>
        <p:spPr>
          <a:xfrm>
            <a:off x="1143000" y="2995613"/>
            <a:ext cx="7010400" cy="26082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71C328-544D-4A00-A8D3-8E3B7DEABE5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pic>
        <p:nvPicPr>
          <p:cNvPr id="92164" name="Picture 10" descr="swets96using_Page_1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7246" r="10001" b="57971"/>
          <a:stretch>
            <a:fillRect/>
          </a:stretch>
        </p:blipFill>
        <p:spPr>
          <a:xfrm>
            <a:off x="0" y="1219200"/>
            <a:ext cx="9148763" cy="5105400"/>
          </a:xfrm>
          <a:noFill/>
        </p:spPr>
      </p:pic>
      <p:sp>
        <p:nvSpPr>
          <p:cNvPr id="92165" name="Oval 1"/>
          <p:cNvSpPr>
            <a:spLocks noChangeArrowheads="1"/>
          </p:cNvSpPr>
          <p:nvPr/>
        </p:nvSpPr>
        <p:spPr bwMode="auto">
          <a:xfrm>
            <a:off x="8839200" y="5029200"/>
            <a:ext cx="304800" cy="304800"/>
          </a:xfrm>
          <a:prstGeom prst="ellipse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66" name="Oval 7"/>
          <p:cNvSpPr>
            <a:spLocks noChangeArrowheads="1"/>
          </p:cNvSpPr>
          <p:nvPr/>
        </p:nvSpPr>
        <p:spPr bwMode="auto">
          <a:xfrm>
            <a:off x="7086600" y="5334000"/>
            <a:ext cx="304800" cy="304800"/>
          </a:xfrm>
          <a:prstGeom prst="ellipse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800" y="2590800"/>
            <a:ext cx="124936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0" dirty="0">
                <a:solidFill>
                  <a:srgbClr val="FF0000"/>
                </a:solidFill>
                <a:latin typeface="+mn-lt"/>
              </a:rPr>
              <a:t>Top match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F042E08-CBDC-492B-86DB-984A2D635B0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3188" name="Rectangle 3"/>
          <p:cNvSpPr>
            <a:spLocks noChangeArrowheads="1"/>
          </p:cNvSpPr>
          <p:nvPr/>
        </p:nvSpPr>
        <p:spPr bwMode="auto">
          <a:xfrm>
            <a:off x="228600" y="12192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Examples of </a:t>
            </a:r>
            <a:r>
              <a:rPr lang="en-US" altLang="en-US" sz="2000" b="0">
                <a:solidFill>
                  <a:srgbClr val="FF0000"/>
                </a:solidFill>
              </a:rPr>
              <a:t>correct</a:t>
            </a:r>
            <a:r>
              <a:rPr lang="en-US" altLang="en-US" sz="2000" b="0"/>
              <a:t> search probes</a:t>
            </a:r>
          </a:p>
        </p:txBody>
      </p:sp>
      <p:pic>
        <p:nvPicPr>
          <p:cNvPr id="93189" name="Picture 6" descr="swets96using_Page_1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0" t="57971" r="10620" b="14493"/>
          <a:stretch>
            <a:fillRect/>
          </a:stretch>
        </p:blipFill>
        <p:spPr>
          <a:xfrm>
            <a:off x="723900" y="2362200"/>
            <a:ext cx="7620000" cy="344805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279CE1-6CD2-418E-B174-4AF81C333A96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 (cont’d)</a:t>
            </a:r>
          </a:p>
        </p:txBody>
      </p:sp>
      <p:sp>
        <p:nvSpPr>
          <p:cNvPr id="94212" name="Rectangle 3"/>
          <p:cNvSpPr>
            <a:spLocks noChangeArrowheads="1"/>
          </p:cNvSpPr>
          <p:nvPr/>
        </p:nvSpPr>
        <p:spPr bwMode="auto">
          <a:xfrm>
            <a:off x="228600" y="1676400"/>
            <a:ext cx="8610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Example of a </a:t>
            </a:r>
            <a:r>
              <a:rPr lang="en-US" altLang="en-US" sz="2000" b="0">
                <a:solidFill>
                  <a:srgbClr val="FF0000"/>
                </a:solidFill>
              </a:rPr>
              <a:t>failed</a:t>
            </a:r>
            <a:r>
              <a:rPr lang="en-US" altLang="en-US" sz="2000" b="0"/>
              <a:t> search probe</a:t>
            </a:r>
          </a:p>
        </p:txBody>
      </p:sp>
      <p:pic>
        <p:nvPicPr>
          <p:cNvPr id="94213" name="Picture 5" descr="swets96using_Page_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9" t="11594" r="9528" b="66667"/>
          <a:stretch>
            <a:fillRect/>
          </a:stretch>
        </p:blipFill>
        <p:spPr>
          <a:xfrm>
            <a:off x="1143000" y="2743200"/>
            <a:ext cx="6781800" cy="2365375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443AE3-DE0A-4C93-B84E-313E8D6A7C8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II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A. Martinez, A. Kak, "</a:t>
            </a:r>
            <a:r>
              <a:rPr lang="en-US" altLang="en-US" sz="2000" b="0">
                <a:solidFill>
                  <a:srgbClr val="FF0000"/>
                </a:solidFill>
              </a:rPr>
              <a:t>PCA versus LDA</a:t>
            </a:r>
            <a:r>
              <a:rPr lang="en-US" altLang="en-US" sz="2000" b="0"/>
              <a:t>", </a:t>
            </a:r>
            <a:r>
              <a:rPr lang="en-US" altLang="en-US" sz="2000" b="0" i="1"/>
              <a:t>IEEE Transactions on Pattern Analysis and Machine Intelligence</a:t>
            </a:r>
            <a:r>
              <a:rPr lang="en-US" altLang="en-US" sz="2000" b="0"/>
              <a:t>, vol. 23, no. 2, pp. 228-233, 2001.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228600" y="3048000"/>
            <a:ext cx="861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/>
              <a:t>Is LDA always better than PCA?</a:t>
            </a:r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228600" y="3733800"/>
            <a:ext cx="8610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b="0"/>
              <a:t>There has been a tendency in the computer vision community to prefer LDA over PCA.</a:t>
            </a:r>
          </a:p>
          <a:p>
            <a:pPr lvl="1" eaLnBrk="1" hangingPunct="1"/>
            <a:r>
              <a:rPr lang="en-US" altLang="en-US" sz="2000" b="0"/>
              <a:t>This is mainly because LDA deals directly with discrimination between classes while PCA does not pay attention to the underlying class structure.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DA2D2DA-D6B9-4D23-9789-0D04D8AFBCE4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II (cont’d)</a:t>
            </a:r>
          </a:p>
        </p:txBody>
      </p:sp>
      <p:pic>
        <p:nvPicPr>
          <p:cNvPr id="96260" name="Picture 6" descr="Martinez01PCA_Page_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5" t="8696" r="12460" b="50725"/>
          <a:stretch>
            <a:fillRect/>
          </a:stretch>
        </p:blipFill>
        <p:spPr>
          <a:xfrm>
            <a:off x="533400" y="1676400"/>
            <a:ext cx="7620000" cy="4741863"/>
          </a:xfrm>
          <a:noFill/>
        </p:spPr>
      </p:pic>
      <p:sp>
        <p:nvSpPr>
          <p:cNvPr id="88069" name="TextBox 1"/>
          <p:cNvSpPr txBox="1">
            <a:spLocks noChangeArrowheads="1"/>
          </p:cNvSpPr>
          <p:nvPr/>
        </p:nvSpPr>
        <p:spPr bwMode="auto">
          <a:xfrm>
            <a:off x="3810000" y="1081088"/>
            <a:ext cx="32766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latin typeface="+mn-lt"/>
              </a:rPr>
              <a:t>AR database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CC146A-C93D-4C71-8052-7AC895306D45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21700" cy="701675"/>
          </a:xfrm>
        </p:spPr>
        <p:txBody>
          <a:bodyPr/>
          <a:lstStyle/>
          <a:p>
            <a:pPr eaLnBrk="1" hangingPunct="1"/>
            <a:r>
              <a:rPr lang="en-US" altLang="en-US" smtClean="0"/>
              <a:t>Case Study II (cont’d)</a:t>
            </a:r>
          </a:p>
        </p:txBody>
      </p:sp>
      <p:pic>
        <p:nvPicPr>
          <p:cNvPr id="97284" name="Picture 5" descr="Martinez01PCA_Page_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1" t="62318" r="18867" b="5547"/>
          <a:stretch>
            <a:fillRect/>
          </a:stretch>
        </p:blipFill>
        <p:spPr>
          <a:xfrm>
            <a:off x="1066800" y="2133600"/>
            <a:ext cx="7315200" cy="4425950"/>
          </a:xfrm>
          <a:noFill/>
        </p:spPr>
      </p:pic>
      <p:sp>
        <p:nvSpPr>
          <p:cNvPr id="97285" name="Text Box 7"/>
          <p:cNvSpPr txBox="1">
            <a:spLocks noChangeArrowheads="1"/>
          </p:cNvSpPr>
          <p:nvPr/>
        </p:nvSpPr>
        <p:spPr bwMode="auto">
          <a:xfrm>
            <a:off x="2803525" y="1531938"/>
            <a:ext cx="1841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8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8" name="Text Box 10"/>
          <p:cNvSpPr txBox="1">
            <a:spLocks noChangeArrowheads="1"/>
          </p:cNvSpPr>
          <p:nvPr/>
        </p:nvSpPr>
        <p:spPr bwMode="auto">
          <a:xfrm>
            <a:off x="914400" y="1371600"/>
            <a:ext cx="7526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latin typeface="+mn-lt"/>
              </a:rPr>
              <a:t>LDA is </a:t>
            </a: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not always better </a:t>
            </a:r>
            <a:r>
              <a:rPr lang="en-US" altLang="en-US" sz="2400" b="0" dirty="0" smtClean="0">
                <a:latin typeface="+mn-lt"/>
              </a:rPr>
              <a:t>when the training set is small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Feature Extraction (cont’d)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smtClean="0"/>
              <a:t>From a mathematical point of view, finding an </a:t>
            </a:r>
            <a:r>
              <a:rPr lang="en-US" altLang="en-US" sz="2400" smtClean="0">
                <a:solidFill>
                  <a:srgbClr val="FF0000"/>
                </a:solidFill>
              </a:rPr>
              <a:t>optimum</a:t>
            </a:r>
            <a:r>
              <a:rPr lang="en-US" altLang="en-US" sz="2400" smtClean="0"/>
              <a:t> mapping </a:t>
            </a:r>
            <a:r>
              <a:rPr lang="en-US" altLang="en-US" sz="2400" b="1" smtClean="0"/>
              <a:t>y</a:t>
            </a:r>
            <a:r>
              <a:rPr lang="en-US" altLang="en-US" sz="2400" smtClean="0"/>
              <a:t>=𝑓(</a:t>
            </a:r>
            <a:r>
              <a:rPr lang="en-US" altLang="en-US" sz="2400" b="1" smtClean="0">
                <a:latin typeface="CMBX12"/>
              </a:rPr>
              <a:t>x</a:t>
            </a:r>
            <a:r>
              <a:rPr lang="en-US" altLang="en-US" sz="2400" smtClean="0"/>
              <a:t>) is equivalent to optimizing an </a:t>
            </a:r>
            <a:r>
              <a:rPr lang="en-US" altLang="en-US" sz="2400" b="1" smtClean="0"/>
              <a:t>objective</a:t>
            </a:r>
            <a:r>
              <a:rPr lang="en-US" altLang="en-US" sz="2400" smtClean="0"/>
              <a:t> function.</a:t>
            </a:r>
          </a:p>
          <a:p>
            <a:endParaRPr lang="en-US" altLang="en-US" sz="2400" smtClean="0"/>
          </a:p>
          <a:p>
            <a:r>
              <a:rPr lang="en-US" altLang="en-US" sz="2400" smtClean="0"/>
              <a:t>Different methods use different objective functions, e.g.,</a:t>
            </a:r>
          </a:p>
          <a:p>
            <a:pPr lvl="1"/>
            <a:r>
              <a:rPr lang="en-US" altLang="en-US" sz="2000" smtClean="0">
                <a:solidFill>
                  <a:srgbClr val="FF0000"/>
                </a:solidFill>
              </a:rPr>
              <a:t>Information Loss</a:t>
            </a:r>
            <a:r>
              <a:rPr lang="en-US" altLang="en-US" sz="2000" smtClean="0"/>
              <a:t>: The goal is to represent the data as accurately as possible (i.e., no loss of information) in the lower-dimensional space.</a:t>
            </a:r>
          </a:p>
          <a:p>
            <a:pPr lvl="1"/>
            <a:r>
              <a:rPr lang="en-US" altLang="en-US" sz="2000" smtClean="0">
                <a:solidFill>
                  <a:srgbClr val="FF0000"/>
                </a:solidFill>
              </a:rPr>
              <a:t>Discriminatory Information</a:t>
            </a:r>
            <a:r>
              <a:rPr lang="en-US" altLang="en-US" sz="2000" smtClean="0"/>
              <a:t>: The goal is to enhance the class-discriminatory information in the lower-dimensional space.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847B68D-E6A7-4B51-A77A-B2CA0AA86457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4241E1-F2A7-45F4-BF9F-E9BF8EF30B01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Case Study II (cont’d)</a:t>
            </a:r>
          </a:p>
        </p:txBody>
      </p:sp>
      <p:pic>
        <p:nvPicPr>
          <p:cNvPr id="98308" name="Picture 5" descr="Martinez01PCA_Page_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t="7246" r="20743" b="76016"/>
          <a:stretch>
            <a:fillRect/>
          </a:stretch>
        </p:blipFill>
        <p:spPr>
          <a:xfrm>
            <a:off x="304800" y="2322513"/>
            <a:ext cx="8382000" cy="2706687"/>
          </a:xfrm>
          <a:noFill/>
        </p:spPr>
      </p:pic>
      <p:sp>
        <p:nvSpPr>
          <p:cNvPr id="91141" name="Text Box 8"/>
          <p:cNvSpPr txBox="1">
            <a:spLocks noChangeArrowheads="1"/>
          </p:cNvSpPr>
          <p:nvPr/>
        </p:nvSpPr>
        <p:spPr bwMode="auto">
          <a:xfrm>
            <a:off x="914400" y="1627188"/>
            <a:ext cx="7202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400">
                <a:solidFill>
                  <a:schemeClr val="bg2"/>
                </a:solidFill>
                <a:latin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itchFamily="34" charset="0"/>
              <a:buChar char="−"/>
              <a:defRPr sz="2000">
                <a:solidFill>
                  <a:schemeClr val="bg2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0" dirty="0" smtClean="0">
                <a:latin typeface="+mn-lt"/>
              </a:rPr>
              <a:t>LDA </a:t>
            </a:r>
            <a:r>
              <a:rPr lang="en-US" altLang="en-US" sz="2400" b="0" dirty="0" smtClean="0">
                <a:solidFill>
                  <a:srgbClr val="FF0000"/>
                </a:solidFill>
                <a:latin typeface="+mn-lt"/>
              </a:rPr>
              <a:t>outperforms</a:t>
            </a:r>
            <a:r>
              <a:rPr lang="en-US" altLang="en-US" sz="2400" b="0" dirty="0" smtClean="0">
                <a:latin typeface="+mn-lt"/>
              </a:rPr>
              <a:t> PCA when the training set is large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Feature Extraction (cont’d)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Commonly used </a:t>
            </a:r>
            <a:r>
              <a:rPr lang="en-US" altLang="en-US" sz="2400" smtClean="0">
                <a:solidFill>
                  <a:srgbClr val="FF0000"/>
                </a:solidFill>
              </a:rPr>
              <a:t>linear</a:t>
            </a:r>
            <a:r>
              <a:rPr lang="en-US" altLang="en-US" sz="2400" smtClean="0"/>
              <a:t> feature extraction methods:</a:t>
            </a:r>
          </a:p>
          <a:p>
            <a:pPr lvl="1" eaLnBrk="1" hangingPunct="1"/>
            <a:r>
              <a:rPr lang="en-US" altLang="en-US" sz="2000" smtClean="0">
                <a:solidFill>
                  <a:srgbClr val="FF0000"/>
                </a:solidFill>
              </a:rPr>
              <a:t>Principal Components Analysis (PCA): </a:t>
            </a:r>
            <a:r>
              <a:rPr lang="en-US" altLang="en-US" sz="2000" smtClean="0"/>
              <a:t>Seeks a projection that </a:t>
            </a:r>
            <a:r>
              <a:rPr lang="en-US" altLang="en-US" sz="2000" b="1" smtClean="0"/>
              <a:t>preserves</a:t>
            </a:r>
            <a:r>
              <a:rPr lang="en-US" altLang="en-US" sz="2000" smtClean="0"/>
              <a:t> as much </a:t>
            </a:r>
            <a:r>
              <a:rPr lang="en-US" altLang="en-US" sz="2000" b="1" smtClean="0"/>
              <a:t>information</a:t>
            </a:r>
            <a:r>
              <a:rPr lang="en-US" altLang="en-US" sz="2000" smtClean="0"/>
              <a:t> in the data as possible.</a:t>
            </a:r>
            <a:endParaRPr lang="en-US" altLang="en-US" sz="200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2000" smtClean="0">
                <a:solidFill>
                  <a:srgbClr val="FF0000"/>
                </a:solidFill>
              </a:rPr>
              <a:t>Linear Discriminant Analysis (LDA):</a:t>
            </a:r>
            <a:r>
              <a:rPr lang="en-US" altLang="en-US" sz="2000" smtClean="0"/>
              <a:t> Seeks a projection that </a:t>
            </a:r>
            <a:r>
              <a:rPr lang="en-US" altLang="en-US" sz="2000" b="1" smtClean="0"/>
              <a:t>best</a:t>
            </a:r>
            <a:r>
              <a:rPr lang="en-US" altLang="en-US" sz="2000" smtClean="0"/>
              <a:t> </a:t>
            </a:r>
            <a:r>
              <a:rPr lang="en-US" altLang="en-US" sz="2000" b="1" smtClean="0"/>
              <a:t>discriminates</a:t>
            </a:r>
            <a:r>
              <a:rPr lang="en-US" altLang="en-US" sz="2000" smtClean="0">
                <a:solidFill>
                  <a:srgbClr val="00B0F0"/>
                </a:solidFill>
              </a:rPr>
              <a:t> </a:t>
            </a:r>
            <a:r>
              <a:rPr lang="en-US" altLang="en-US" sz="2000" smtClean="0"/>
              <a:t>the data.</a:t>
            </a:r>
          </a:p>
          <a:p>
            <a:pPr lvl="1" eaLnBrk="1" hangingPunct="1"/>
            <a:endParaRPr lang="en-US" altLang="en-US" sz="2000" smtClean="0"/>
          </a:p>
          <a:p>
            <a:pPr eaLnBrk="1" hangingPunct="1"/>
            <a:r>
              <a:rPr lang="en-US" altLang="en-US" sz="2400" smtClean="0"/>
              <a:t>Some other interesting methods:</a:t>
            </a:r>
          </a:p>
          <a:p>
            <a:pPr lvl="1" eaLnBrk="1" hangingPunct="1"/>
            <a:r>
              <a:rPr lang="en-US" altLang="en-US" sz="2000" smtClean="0"/>
              <a:t>Retaining interesting directions (</a:t>
            </a:r>
            <a:r>
              <a:rPr lang="en-US" altLang="en-US" sz="2000" smtClean="0">
                <a:solidFill>
                  <a:srgbClr val="FF0000"/>
                </a:solidFill>
              </a:rPr>
              <a:t>Projection Pursuit</a:t>
            </a:r>
            <a:r>
              <a:rPr lang="en-US" altLang="en-US" sz="2000" smtClean="0"/>
              <a:t>),</a:t>
            </a:r>
          </a:p>
          <a:p>
            <a:pPr lvl="1" eaLnBrk="1" hangingPunct="1"/>
            <a:r>
              <a:rPr lang="en-US" altLang="en-US" sz="2000" smtClean="0"/>
              <a:t>Making features as independent as possible (</a:t>
            </a:r>
            <a:r>
              <a:rPr lang="en-US" altLang="en-US" sz="2000" smtClean="0">
                <a:solidFill>
                  <a:srgbClr val="FF0000"/>
                </a:solidFill>
              </a:rPr>
              <a:t>Independent Component Analysis or ICA</a:t>
            </a:r>
            <a:r>
              <a:rPr lang="en-US" altLang="en-US" sz="2000" smtClean="0"/>
              <a:t>),</a:t>
            </a:r>
          </a:p>
          <a:p>
            <a:pPr lvl="1" eaLnBrk="1" hangingPunct="1"/>
            <a:r>
              <a:rPr lang="en-US" altLang="en-US" sz="2000" smtClean="0"/>
              <a:t>Embedding to lower dimensional manifolds (</a:t>
            </a:r>
            <a:r>
              <a:rPr lang="en-US" altLang="en-US" sz="2000" smtClean="0">
                <a:solidFill>
                  <a:srgbClr val="FF0000"/>
                </a:solidFill>
              </a:rPr>
              <a:t>Isomap</a:t>
            </a:r>
            <a:r>
              <a:rPr lang="en-US" altLang="en-US" sz="2000" smtClean="0"/>
              <a:t>, </a:t>
            </a:r>
            <a:r>
              <a:rPr lang="en-US" altLang="en-US" sz="2000" smtClean="0">
                <a:solidFill>
                  <a:srgbClr val="FF0000"/>
                </a:solidFill>
              </a:rPr>
              <a:t>Locally Linear Embedding or LLE</a:t>
            </a:r>
            <a:r>
              <a:rPr lang="en-US" altLang="en-US" sz="2000" smtClean="0"/>
              <a:t>).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14A71A5-8C16-498E-9EE2-2EB26862EF1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8CB73E-A427-47E4-98E6-C2530463D7EB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Principal Component Analysis (PCA)</a:t>
            </a: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>
            <a:off x="228600" y="1143000"/>
            <a:ext cx="86106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219200"/>
            <a:ext cx="8001000" cy="5140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defRPr/>
            </a:pPr>
            <a:endParaRPr lang="en-US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b="0" dirty="0">
                <a:solidFill>
                  <a:schemeClr val="bg2"/>
                </a:solidFill>
                <a:latin typeface="+mn-lt"/>
              </a:rPr>
              <a:t>Let’s represent </a:t>
            </a:r>
            <a:r>
              <a:rPr lang="en-US" altLang="en-US" sz="2400" dirty="0">
                <a:solidFill>
                  <a:schemeClr val="bg2"/>
                </a:solidFill>
                <a:latin typeface="CMBX12"/>
              </a:rPr>
              <a:t>x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∈R</a:t>
            </a:r>
            <a:r>
              <a:rPr lang="en-US" sz="2400" b="0" baseline="30000" dirty="0">
                <a:solidFill>
                  <a:schemeClr val="bg2"/>
                </a:solidFill>
                <a:latin typeface="+mn-lt"/>
              </a:rPr>
              <a:t>N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as a linear combination of an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orthonormal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set of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N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basis vectors &lt;v</a:t>
            </a:r>
            <a:r>
              <a:rPr lang="en-US" sz="2400" b="0" baseline="-25000" dirty="0">
                <a:solidFill>
                  <a:schemeClr val="bg2"/>
                </a:solidFill>
                <a:latin typeface="+mn-lt"/>
              </a:rPr>
              <a:t>1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,v</a:t>
            </a:r>
            <a:r>
              <a:rPr lang="en-US" sz="2400" b="0" baseline="-25000" dirty="0">
                <a:solidFill>
                  <a:schemeClr val="bg2"/>
                </a:solidFill>
                <a:latin typeface="+mn-lt"/>
              </a:rPr>
              <a:t>2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,…,v</a:t>
            </a:r>
            <a:r>
              <a:rPr lang="en-US" sz="2400" b="0" baseline="-25000" dirty="0">
                <a:solidFill>
                  <a:schemeClr val="bg2"/>
                </a:solidFill>
                <a:latin typeface="+mn-lt"/>
              </a:rPr>
              <a:t>𝑁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&gt; in R</a:t>
            </a:r>
            <a:r>
              <a:rPr lang="en-US" sz="2400" b="0" baseline="30000" dirty="0">
                <a:solidFill>
                  <a:schemeClr val="bg2"/>
                </a:solidFill>
                <a:latin typeface="+mn-lt"/>
              </a:rPr>
              <a:t>N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400" b="0" dirty="0">
                <a:solidFill>
                  <a:schemeClr val="bg2"/>
                </a:solidFill>
                <a:latin typeface="+mn-lt"/>
              </a:rPr>
              <a:t>PCA seeks to represent</a:t>
            </a:r>
            <a:r>
              <a:rPr lang="en-US" sz="2400" dirty="0">
                <a:solidFill>
                  <a:srgbClr val="000000"/>
                </a:solidFill>
                <a:latin typeface="Arial"/>
              </a:rPr>
              <a:t> x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in a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new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space of lower dimensionality using only </a:t>
            </a:r>
            <a:r>
              <a:rPr lang="en-US" sz="2400" b="0" dirty="0">
                <a:solidFill>
                  <a:srgbClr val="FF0000"/>
                </a:solidFill>
                <a:latin typeface="+mn-lt"/>
              </a:rPr>
              <a:t>K</a:t>
            </a:r>
            <a:r>
              <a:rPr lang="en-US" sz="2400" b="0" dirty="0">
                <a:solidFill>
                  <a:schemeClr val="bg2"/>
                </a:solidFill>
                <a:latin typeface="+mn-lt"/>
              </a:rPr>
              <a:t> basis vectors (K &lt; N)</a:t>
            </a:r>
            <a:endParaRPr lang="en-US" sz="2400" dirty="0">
              <a:solidFill>
                <a:schemeClr val="bg2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sz="2400" b="0" dirty="0">
              <a:solidFill>
                <a:schemeClr val="bg2"/>
              </a:solidFill>
              <a:latin typeface="Calibri" panose="020F0502020204030204" pitchFamily="34" charset="0"/>
            </a:endParaRPr>
          </a:p>
          <a:p>
            <a:pPr>
              <a:defRPr/>
            </a:pPr>
            <a:r>
              <a:rPr lang="en-US" sz="2400" b="0" dirty="0">
                <a:solidFill>
                  <a:schemeClr val="bg2"/>
                </a:solidFill>
                <a:latin typeface="Calibri" panose="020F0502020204030204" pitchFamily="34" charset="0"/>
              </a:rPr>
              <a:t>	              such that                is </a:t>
            </a: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</a:rPr>
              <a:t>minimized</a:t>
            </a:r>
          </a:p>
          <a:p>
            <a:pPr>
              <a:defRPr/>
            </a:pPr>
            <a:r>
              <a:rPr lang="en-US" sz="2400" b="0" dirty="0">
                <a:solidFill>
                  <a:srgbClr val="FF0000"/>
                </a:solidFill>
                <a:latin typeface="Calibri" panose="020F0502020204030204" pitchFamily="34" charset="0"/>
              </a:rPr>
              <a:t>                                </a:t>
            </a:r>
            <a:r>
              <a:rPr lang="en-US" sz="2000" b="0" dirty="0">
                <a:solidFill>
                  <a:schemeClr val="bg2"/>
                </a:solidFill>
                <a:latin typeface="Calibri" panose="020F0502020204030204" pitchFamily="34" charset="0"/>
              </a:rPr>
              <a:t>(i.e., minimize information loss)</a:t>
            </a:r>
            <a:endParaRPr lang="en-US" sz="2000" b="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9462" name="Object 1"/>
          <p:cNvGraphicFramePr>
            <a:graphicFrameLocks noChangeAspect="1"/>
          </p:cNvGraphicFramePr>
          <p:nvPr/>
        </p:nvGraphicFramePr>
        <p:xfrm>
          <a:off x="3505200" y="2201863"/>
          <a:ext cx="4110038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Equation" r:id="rId4" imgW="2095500" imgH="431800" progId="Equation.DSMT4">
                  <p:embed/>
                </p:oleObj>
              </mc:Choice>
              <mc:Fallback>
                <p:oleObj name="Equation" r:id="rId4" imgW="20955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2201863"/>
                        <a:ext cx="4110038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3" name="Object 1"/>
          <p:cNvGraphicFramePr>
            <a:graphicFrameLocks noChangeAspect="1"/>
          </p:cNvGraphicFramePr>
          <p:nvPr/>
        </p:nvGraphicFramePr>
        <p:xfrm>
          <a:off x="758825" y="2590800"/>
          <a:ext cx="21923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Equation" r:id="rId6" imgW="1346200" imgH="457200" progId="Equation.DSMT4">
                  <p:embed/>
                </p:oleObj>
              </mc:Choice>
              <mc:Fallback>
                <p:oleObj name="Equation" r:id="rId6" imgW="13462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590800"/>
                        <a:ext cx="2192338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4" name="Object 1"/>
          <p:cNvGraphicFramePr>
            <a:graphicFrameLocks noChangeAspect="1"/>
          </p:cNvGraphicFramePr>
          <p:nvPr/>
        </p:nvGraphicFramePr>
        <p:xfrm>
          <a:off x="4478338" y="2887663"/>
          <a:ext cx="2376487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Equation" r:id="rId8" imgW="1460500" imgH="457200" progId="Equation.DSMT4">
                  <p:embed/>
                </p:oleObj>
              </mc:Choice>
              <mc:Fallback>
                <p:oleObj name="Equation" r:id="rId8" imgW="1460500" imgH="457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8338" y="2887663"/>
                        <a:ext cx="2376487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7" name="Object 1"/>
          <p:cNvGraphicFramePr>
            <a:graphicFrameLocks noChangeAspect="1"/>
          </p:cNvGraphicFramePr>
          <p:nvPr/>
        </p:nvGraphicFramePr>
        <p:xfrm>
          <a:off x="1995488" y="4525963"/>
          <a:ext cx="423703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5" name="Equation" r:id="rId10" imgW="2159000" imgH="431800" progId="Equation.DSMT4">
                  <p:embed/>
                </p:oleObj>
              </mc:Choice>
              <mc:Fallback>
                <p:oleObj name="Equation" r:id="rId10" imgW="2159000" imgH="431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4525963"/>
                        <a:ext cx="4237037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8" name="Object 1"/>
          <p:cNvGraphicFramePr>
            <a:graphicFrameLocks noChangeAspect="1"/>
          </p:cNvGraphicFramePr>
          <p:nvPr/>
        </p:nvGraphicFramePr>
        <p:xfrm>
          <a:off x="3657600" y="5562600"/>
          <a:ext cx="806450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Equation" r:id="rId12" imgW="494870" imgH="203024" progId="Equation.DSMT4">
                  <p:embed/>
                </p:oleObj>
              </mc:Choice>
              <mc:Fallback>
                <p:oleObj name="Equation" r:id="rId12" imgW="494870" imgH="20302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562600"/>
                        <a:ext cx="806450" cy="33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474913-8C88-42D7-8407-F79C4F273A62}" type="slidenum">
              <a:rPr lang="en-US" altLang="en-US" sz="12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en-US" sz="1200" smtClean="0">
              <a:solidFill>
                <a:srgbClr val="000000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Principal Component Analysis (PCA)</a:t>
            </a: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228600" y="1143000"/>
            <a:ext cx="8610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66700" y="1371600"/>
            <a:ext cx="8534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0000"/>
              </a:buClr>
              <a:buChar char="•"/>
              <a:defRPr sz="2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−"/>
              <a:defRPr sz="2000">
                <a:solidFill>
                  <a:schemeClr val="bg2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0">
                <a:solidFill>
                  <a:srgbClr val="000000"/>
                </a:solidFill>
              </a:rPr>
              <a:t>How should we determine the “</a:t>
            </a:r>
            <a:r>
              <a:rPr lang="en-US" altLang="en-US" sz="2400" b="0">
                <a:solidFill>
                  <a:srgbClr val="FF0000"/>
                </a:solidFill>
              </a:rPr>
              <a:t>optimal</a:t>
            </a:r>
            <a:r>
              <a:rPr lang="en-US" altLang="en-US" sz="2400" b="0">
                <a:solidFill>
                  <a:srgbClr val="000000"/>
                </a:solidFill>
              </a:rPr>
              <a:t>” lower dimensional space basis vectors &lt;u</a:t>
            </a:r>
            <a:r>
              <a:rPr lang="en-US" altLang="en-US" sz="2400" b="0" baseline="-25000">
                <a:solidFill>
                  <a:srgbClr val="000000"/>
                </a:solidFill>
              </a:rPr>
              <a:t>1</a:t>
            </a:r>
            <a:r>
              <a:rPr lang="en-US" altLang="en-US" sz="2400" b="0">
                <a:solidFill>
                  <a:srgbClr val="000000"/>
                </a:solidFill>
              </a:rPr>
              <a:t>, u</a:t>
            </a:r>
            <a:r>
              <a:rPr lang="en-US" altLang="en-US" sz="2400" b="0" baseline="-25000">
                <a:solidFill>
                  <a:srgbClr val="000000"/>
                </a:solidFill>
              </a:rPr>
              <a:t>2</a:t>
            </a:r>
            <a:r>
              <a:rPr lang="en-US" altLang="en-US" sz="2400" b="0">
                <a:solidFill>
                  <a:srgbClr val="000000"/>
                </a:solidFill>
              </a:rPr>
              <a:t>, …,u</a:t>
            </a:r>
            <a:r>
              <a:rPr lang="en-US" altLang="en-US" sz="2400" b="0" baseline="-25000">
                <a:solidFill>
                  <a:srgbClr val="000000"/>
                </a:solidFill>
              </a:rPr>
              <a:t>K</a:t>
            </a:r>
            <a:r>
              <a:rPr lang="en-US" altLang="en-US" sz="2400" b="0">
                <a:solidFill>
                  <a:srgbClr val="000000"/>
                </a:solidFill>
              </a:rPr>
              <a:t>&gt; ?</a:t>
            </a:r>
          </a:p>
          <a:p>
            <a:pPr eaLnBrk="1" hangingPunct="1"/>
            <a:endParaRPr lang="en-US" altLang="en-US" sz="2400" b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450" y="2609850"/>
            <a:ext cx="8229600" cy="3478213"/>
          </a:xfrm>
          <a:prstGeom prst="rect">
            <a:avLst/>
          </a:prstGeom>
          <a:solidFill>
            <a:srgbClr val="FFFF99"/>
          </a:solidFill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0" dirty="0">
                <a:solidFill>
                  <a:schemeClr val="bg2"/>
                </a:solidFill>
                <a:latin typeface="+mn-lt"/>
              </a:rPr>
              <a:t>   The optimal space of lower dimensionality can be defined by:</a:t>
            </a:r>
          </a:p>
          <a:p>
            <a:pPr eaLnBrk="1" hangingPunct="1">
              <a:defRPr/>
            </a:pPr>
            <a:endParaRPr lang="en-US" sz="2200" b="0" dirty="0">
              <a:solidFill>
                <a:schemeClr val="bg2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chemeClr val="bg2"/>
                </a:solidFill>
                <a:latin typeface="+mn-lt"/>
              </a:rPr>
              <a:t>   (1) Finding the </a:t>
            </a:r>
            <a:r>
              <a:rPr lang="en-US" sz="2200" b="0" dirty="0">
                <a:solidFill>
                  <a:srgbClr val="FF0000"/>
                </a:solidFill>
                <a:latin typeface="+mn-lt"/>
              </a:rPr>
              <a:t>eigenvectors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 u</a:t>
            </a:r>
            <a:r>
              <a:rPr lang="en-US" sz="2200" b="0" baseline="-25000" dirty="0">
                <a:solidFill>
                  <a:schemeClr val="bg2"/>
                </a:solidFill>
                <a:latin typeface="+mn-lt"/>
              </a:rPr>
              <a:t>𝑖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of the </a:t>
            </a:r>
            <a:r>
              <a:rPr lang="en-US" sz="2200" b="0" dirty="0">
                <a:solidFill>
                  <a:srgbClr val="FF0000"/>
                </a:solidFill>
                <a:latin typeface="Arial"/>
              </a:rPr>
              <a:t>covariance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matrix of the 	data </a:t>
            </a:r>
            <a:r>
              <a:rPr lang="el-GR" sz="2200" b="0" dirty="0">
                <a:solidFill>
                  <a:srgbClr val="000000"/>
                </a:solidFill>
                <a:latin typeface="Arial"/>
              </a:rPr>
              <a:t>Σ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</a:rPr>
              <a:t>x</a:t>
            </a:r>
            <a:endParaRPr lang="en-US" sz="2200" b="0" dirty="0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rgbClr val="000000"/>
                </a:solidFill>
                <a:latin typeface="Arial"/>
              </a:rPr>
              <a:t>                                    </a:t>
            </a:r>
            <a:r>
              <a:rPr lang="el-GR" sz="2200" b="0" dirty="0">
                <a:solidFill>
                  <a:srgbClr val="000000"/>
                </a:solidFill>
                <a:latin typeface="Arial"/>
              </a:rPr>
              <a:t>Σ</a:t>
            </a:r>
            <a:r>
              <a:rPr lang="en-US" sz="2200" baseline="-25000" dirty="0">
                <a:solidFill>
                  <a:srgbClr val="000000"/>
                </a:solidFill>
                <a:latin typeface="Arial"/>
              </a:rPr>
              <a:t>x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u</a:t>
            </a:r>
            <a:r>
              <a:rPr lang="en-US" sz="2200" b="0" baseline="-25000" dirty="0">
                <a:solidFill>
                  <a:srgbClr val="000000"/>
                </a:solidFill>
                <a:latin typeface="Arial"/>
              </a:rPr>
              <a:t>𝑖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= </a:t>
            </a:r>
            <a:r>
              <a:rPr lang="en-US" sz="2200" b="0" dirty="0">
                <a:solidFill>
                  <a:schemeClr val="bg2"/>
                </a:solidFill>
              </a:rPr>
              <a:t>𝜆</a:t>
            </a:r>
            <a:r>
              <a:rPr lang="en-US" sz="2200" b="0" baseline="-25000" dirty="0">
                <a:solidFill>
                  <a:schemeClr val="bg2"/>
                </a:solidFill>
              </a:rPr>
              <a:t>𝑖 </a:t>
            </a:r>
            <a:r>
              <a:rPr lang="en-US" sz="2200" b="0" dirty="0">
                <a:solidFill>
                  <a:schemeClr val="bg2"/>
                </a:solidFill>
              </a:rPr>
              <a:t>u</a:t>
            </a:r>
            <a:r>
              <a:rPr lang="en-US" sz="2200" b="0" baseline="-25000" dirty="0">
                <a:solidFill>
                  <a:schemeClr val="bg2"/>
                </a:solidFill>
              </a:rPr>
              <a:t>𝑖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  </a:t>
            </a:r>
          </a:p>
          <a:p>
            <a:pPr eaLnBrk="1" hangingPunct="1">
              <a:defRPr/>
            </a:pPr>
            <a:endParaRPr lang="en-US" sz="2200" b="0" dirty="0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rgbClr val="000000"/>
                </a:solidFill>
                <a:latin typeface="Arial"/>
              </a:rPr>
              <a:t>  (2) Choosing the K “</a:t>
            </a:r>
            <a:r>
              <a:rPr lang="en-US" sz="2200" b="0" dirty="0">
                <a:solidFill>
                  <a:srgbClr val="FF0000"/>
                </a:solidFill>
                <a:latin typeface="Arial"/>
              </a:rPr>
              <a:t>largest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” </a:t>
            </a:r>
            <a:r>
              <a:rPr lang="en-US" sz="2200" b="0" dirty="0">
                <a:solidFill>
                  <a:schemeClr val="bg2"/>
                </a:solidFill>
                <a:latin typeface="Arial"/>
              </a:rPr>
              <a:t>eigenvectors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u</a:t>
            </a:r>
            <a:r>
              <a:rPr lang="en-US" sz="2200" b="0" baseline="-25000" dirty="0">
                <a:solidFill>
                  <a:srgbClr val="000000"/>
                </a:solidFill>
                <a:latin typeface="Arial"/>
              </a:rPr>
              <a:t>𝑖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 (i.e., 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corresponding  	to the K “</a:t>
            </a:r>
            <a:r>
              <a:rPr lang="en-US" sz="2200" b="0" dirty="0">
                <a:solidFill>
                  <a:srgbClr val="FF0000"/>
                </a:solidFill>
                <a:latin typeface="+mn-lt"/>
              </a:rPr>
              <a:t>largest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” eigenvalues 𝜆</a:t>
            </a:r>
            <a:r>
              <a:rPr lang="en-US" sz="2200" b="0" baseline="-25000" dirty="0">
                <a:solidFill>
                  <a:schemeClr val="bg2"/>
                </a:solidFill>
                <a:latin typeface="+mn-lt"/>
              </a:rPr>
              <a:t>𝑖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) </a:t>
            </a:r>
          </a:p>
          <a:p>
            <a:pPr eaLnBrk="1" hangingPunct="1">
              <a:defRPr/>
            </a:pPr>
            <a:endParaRPr lang="en-US" sz="2200" b="0" dirty="0">
              <a:solidFill>
                <a:schemeClr val="bg2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sz="2200" b="0" dirty="0">
                <a:solidFill>
                  <a:schemeClr val="bg2"/>
                </a:solidFill>
                <a:latin typeface="+mn-lt"/>
              </a:rPr>
              <a:t>  We refer to 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2200" b="0" dirty="0">
                <a:solidFill>
                  <a:srgbClr val="FF0000"/>
                </a:solidFill>
                <a:latin typeface="Arial"/>
              </a:rPr>
              <a:t>largest</a:t>
            </a:r>
            <a:r>
              <a:rPr lang="en-US" sz="2200" b="0" dirty="0">
                <a:solidFill>
                  <a:srgbClr val="000000"/>
                </a:solidFill>
                <a:latin typeface="Arial"/>
              </a:rPr>
              <a:t>” eigenvectors u</a:t>
            </a:r>
            <a:r>
              <a:rPr lang="en-US" sz="2200" b="0" baseline="-25000" dirty="0">
                <a:solidFill>
                  <a:srgbClr val="000000"/>
                </a:solidFill>
                <a:latin typeface="Arial"/>
              </a:rPr>
              <a:t>𝑖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 as </a:t>
            </a:r>
            <a:r>
              <a:rPr lang="en-US" sz="2200" b="0" dirty="0">
                <a:solidFill>
                  <a:srgbClr val="FF0000"/>
                </a:solidFill>
                <a:latin typeface="+mn-lt"/>
              </a:rPr>
              <a:t>principal components</a:t>
            </a:r>
            <a:r>
              <a:rPr lang="en-US" sz="2200" b="0" dirty="0">
                <a:solidFill>
                  <a:schemeClr val="bg2"/>
                </a:solidFill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Artsy">
  <a:themeElements>
    <a:clrScheme name="">
      <a:dk1>
        <a:srgbClr val="000000"/>
      </a:dk1>
      <a:lt1>
        <a:srgbClr val="FFFFFF"/>
      </a:lt1>
      <a:dk2>
        <a:srgbClr val="003366"/>
      </a:dk2>
      <a:lt2>
        <a:srgbClr val="FFFFCC"/>
      </a:lt2>
      <a:accent1>
        <a:srgbClr val="006699"/>
      </a:accent1>
      <a:accent2>
        <a:srgbClr val="003366"/>
      </a:accent2>
      <a:accent3>
        <a:srgbClr val="AAADB8"/>
      </a:accent3>
      <a:accent4>
        <a:srgbClr val="DADADA"/>
      </a:accent4>
      <a:accent5>
        <a:srgbClr val="AAB8CA"/>
      </a:accent5>
      <a:accent6>
        <a:srgbClr val="002D5C"/>
      </a:accent6>
      <a:hlink>
        <a:srgbClr val="0099CC"/>
      </a:hlink>
      <a:folHlink>
        <a:srgbClr val="4F56AD"/>
      </a:folHlink>
    </a:clrScheme>
    <a:fontScheme name="Arts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Artsy">
  <a:themeElements>
    <a:clrScheme name="">
      <a:dk1>
        <a:srgbClr val="000000"/>
      </a:dk1>
      <a:lt1>
        <a:srgbClr val="FFFFFF"/>
      </a:lt1>
      <a:dk2>
        <a:srgbClr val="003366"/>
      </a:dk2>
      <a:lt2>
        <a:srgbClr val="FFFFCC"/>
      </a:lt2>
      <a:accent1>
        <a:srgbClr val="006699"/>
      </a:accent1>
      <a:accent2>
        <a:srgbClr val="003366"/>
      </a:accent2>
      <a:accent3>
        <a:srgbClr val="AAADB8"/>
      </a:accent3>
      <a:accent4>
        <a:srgbClr val="DADADA"/>
      </a:accent4>
      <a:accent5>
        <a:srgbClr val="AAB8CA"/>
      </a:accent5>
      <a:accent6>
        <a:srgbClr val="002D5C"/>
      </a:accent6>
      <a:hlink>
        <a:srgbClr val="0099CC"/>
      </a:hlink>
      <a:folHlink>
        <a:srgbClr val="4F56AD"/>
      </a:folHlink>
    </a:clrScheme>
    <a:fontScheme name="Arts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rtsy 1">
        <a:dk1>
          <a:srgbClr val="000000"/>
        </a:dk1>
        <a:lt1>
          <a:srgbClr val="FFFFCC"/>
        </a:lt1>
        <a:dk2>
          <a:srgbClr val="4D4D4D"/>
        </a:dk2>
        <a:lt2>
          <a:srgbClr val="FFCC00"/>
        </a:lt2>
        <a:accent1>
          <a:srgbClr val="808000"/>
        </a:accent1>
        <a:accent2>
          <a:srgbClr val="CC9900"/>
        </a:accent2>
        <a:accent3>
          <a:srgbClr val="B2B2B2"/>
        </a:accent3>
        <a:accent4>
          <a:srgbClr val="DADAAE"/>
        </a:accent4>
        <a:accent5>
          <a:srgbClr val="C0C0AA"/>
        </a:accent5>
        <a:accent6>
          <a:srgbClr val="B98A00"/>
        </a:accent6>
        <a:hlink>
          <a:srgbClr val="CC66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2">
        <a:dk1>
          <a:srgbClr val="660033"/>
        </a:dk1>
        <a:lt1>
          <a:srgbClr val="FFFFFF"/>
        </a:lt1>
        <a:dk2>
          <a:srgbClr val="B60009"/>
        </a:dk2>
        <a:lt2>
          <a:srgbClr val="B2B2B2"/>
        </a:lt2>
        <a:accent1>
          <a:srgbClr val="CCCC00"/>
        </a:accent1>
        <a:accent2>
          <a:srgbClr val="DE9ABC"/>
        </a:accent2>
        <a:accent3>
          <a:srgbClr val="FFFFFF"/>
        </a:accent3>
        <a:accent4>
          <a:srgbClr val="56002A"/>
        </a:accent4>
        <a:accent5>
          <a:srgbClr val="E2E2AA"/>
        </a:accent5>
        <a:accent6>
          <a:srgbClr val="C98BAA"/>
        </a:accent6>
        <a:hlink>
          <a:srgbClr val="FFAFA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80808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sy 4">
        <a:dk1>
          <a:srgbClr val="2C2C42"/>
        </a:dk1>
        <a:lt1>
          <a:srgbClr val="FFFFCC"/>
        </a:lt1>
        <a:dk2>
          <a:srgbClr val="666699"/>
        </a:dk2>
        <a:lt2>
          <a:srgbClr val="FFCC00"/>
        </a:lt2>
        <a:accent1>
          <a:srgbClr val="FF9933"/>
        </a:accent1>
        <a:accent2>
          <a:srgbClr val="808000"/>
        </a:accent2>
        <a:accent3>
          <a:srgbClr val="B8B8CA"/>
        </a:accent3>
        <a:accent4>
          <a:srgbClr val="DADAAE"/>
        </a:accent4>
        <a:accent5>
          <a:srgbClr val="FFCAAD"/>
        </a:accent5>
        <a:accent6>
          <a:srgbClr val="737300"/>
        </a:accent6>
        <a:hlink>
          <a:srgbClr val="CC6600"/>
        </a:hlink>
        <a:folHlink>
          <a:srgbClr val="3333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5">
        <a:dk1>
          <a:srgbClr val="50000F"/>
        </a:dk1>
        <a:lt1>
          <a:srgbClr val="FFCC00"/>
        </a:lt1>
        <a:dk2>
          <a:srgbClr val="800000"/>
        </a:dk2>
        <a:lt2>
          <a:srgbClr val="FFFFCC"/>
        </a:lt2>
        <a:accent1>
          <a:srgbClr val="808000"/>
        </a:accent1>
        <a:accent2>
          <a:srgbClr val="993366"/>
        </a:accent2>
        <a:accent3>
          <a:srgbClr val="C0AAAA"/>
        </a:accent3>
        <a:accent4>
          <a:srgbClr val="DAAE00"/>
        </a:accent4>
        <a:accent5>
          <a:srgbClr val="C0C0AA"/>
        </a:accent5>
        <a:accent6>
          <a:srgbClr val="8A2D5C"/>
        </a:accent6>
        <a:hlink>
          <a:srgbClr val="FF5050"/>
        </a:hlink>
        <a:folHlink>
          <a:srgbClr val="99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6">
        <a:dk1>
          <a:srgbClr val="333300"/>
        </a:dk1>
        <a:lt1>
          <a:srgbClr val="FFCC00"/>
        </a:lt1>
        <a:dk2>
          <a:srgbClr val="666633"/>
        </a:dk2>
        <a:lt2>
          <a:srgbClr val="FFFFCC"/>
        </a:lt2>
        <a:accent1>
          <a:srgbClr val="8F7401"/>
        </a:accent1>
        <a:accent2>
          <a:srgbClr val="CC6600"/>
        </a:accent2>
        <a:accent3>
          <a:srgbClr val="B8B8AD"/>
        </a:accent3>
        <a:accent4>
          <a:srgbClr val="DAAE00"/>
        </a:accent4>
        <a:accent5>
          <a:srgbClr val="C6BCAA"/>
        </a:accent5>
        <a:accent6>
          <a:srgbClr val="B95C00"/>
        </a:accent6>
        <a:hlink>
          <a:srgbClr val="666699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sy 7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Designs\Artsy.pot</Template>
  <TotalTime>24050</TotalTime>
  <Words>2813</Words>
  <Application>Microsoft Office PowerPoint</Application>
  <PresentationFormat>On-screen Show (4:3)</PresentationFormat>
  <Paragraphs>514</Paragraphs>
  <Slides>60</Slides>
  <Notes>29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6" baseType="lpstr">
      <vt:lpstr>Arial</vt:lpstr>
      <vt:lpstr>Calibri</vt:lpstr>
      <vt:lpstr>CMBX12</vt:lpstr>
      <vt:lpstr>CMMI12</vt:lpstr>
      <vt:lpstr>CMR12</vt:lpstr>
      <vt:lpstr>CMSY10</vt:lpstr>
      <vt:lpstr>CMSY6</vt:lpstr>
      <vt:lpstr>굴림</vt:lpstr>
      <vt:lpstr>MSBM10</vt:lpstr>
      <vt:lpstr>NimbusSanL-Regu</vt:lpstr>
      <vt:lpstr>Symbol</vt:lpstr>
      <vt:lpstr>Times New Roman</vt:lpstr>
      <vt:lpstr>Artsy</vt:lpstr>
      <vt:lpstr>1_Artsy</vt:lpstr>
      <vt:lpstr>Equation</vt:lpstr>
      <vt:lpstr>Image</vt:lpstr>
      <vt:lpstr>Dimensionality Reduction  Chapter 3 (Duda et al.) – Section 3.8</vt:lpstr>
      <vt:lpstr>Curse of Dimensionality</vt:lpstr>
      <vt:lpstr>Dimensionality Reduction</vt:lpstr>
      <vt:lpstr>Dimensionality Reduction (cont’d)</vt:lpstr>
      <vt:lpstr>Feature Extraction</vt:lpstr>
      <vt:lpstr>Feature Extraction (cont’d)</vt:lpstr>
      <vt:lpstr>Feature Extraction (cont’d)</vt:lpstr>
      <vt:lpstr>Principal Component Analysis (PCA)</vt:lpstr>
      <vt:lpstr>Principal Component Analysis (PCA)</vt:lpstr>
      <vt:lpstr>PCA - Steps</vt:lpstr>
      <vt:lpstr>PCA - Steps</vt:lpstr>
      <vt:lpstr>PCA - Steps</vt:lpstr>
      <vt:lpstr>PCA – Linear Transformation</vt:lpstr>
      <vt:lpstr>Example </vt:lpstr>
      <vt:lpstr>Example  (cont’d)</vt:lpstr>
      <vt:lpstr>Geometric interpretation of PCA</vt:lpstr>
      <vt:lpstr>How do we choose K ?</vt:lpstr>
      <vt:lpstr>Approximation Error</vt:lpstr>
      <vt:lpstr>Data Normalization</vt:lpstr>
      <vt:lpstr>Comments</vt:lpstr>
      <vt:lpstr>Application to Images – Practical Issues</vt:lpstr>
      <vt:lpstr>Application to Images (cont’d)</vt:lpstr>
      <vt:lpstr>Application to Images (cont’d)</vt:lpstr>
      <vt:lpstr>Application to Images (cont’d)</vt:lpstr>
      <vt:lpstr>Application to Images (cont’d)</vt:lpstr>
      <vt:lpstr>Example</vt:lpstr>
      <vt:lpstr>Example (cont’d)</vt:lpstr>
      <vt:lpstr>Application to Images (cont’d)</vt:lpstr>
      <vt:lpstr>Case Study: Eigenfaces for Face Detection/Recognition</vt:lpstr>
      <vt:lpstr>Face Recognition Using Eigenfaces</vt:lpstr>
      <vt:lpstr>Face Recognition Using Eigenfaces</vt:lpstr>
      <vt:lpstr>Face detection vs recognition</vt:lpstr>
      <vt:lpstr>Face Detection Using Eigenfaces</vt:lpstr>
      <vt:lpstr>Eigenfaces</vt:lpstr>
      <vt:lpstr>Reconstruction using partial information</vt:lpstr>
      <vt:lpstr>Eigenfaces</vt:lpstr>
      <vt:lpstr>Limitations</vt:lpstr>
      <vt:lpstr>Limitations (cont’d)</vt:lpstr>
      <vt:lpstr>Limitations (cont’d)</vt:lpstr>
      <vt:lpstr>Linear Discriminant Analysis (LDA)</vt:lpstr>
      <vt:lpstr>Case of C classes</vt:lpstr>
      <vt:lpstr>Case of C classes (cont’d)</vt:lpstr>
      <vt:lpstr>Case of C classes (cont’d)</vt:lpstr>
      <vt:lpstr>Example</vt:lpstr>
      <vt:lpstr>Case of C classes (cont’d) </vt:lpstr>
      <vt:lpstr>Does Sw-1 always exist? (cont’d)</vt:lpstr>
      <vt:lpstr>Case Study I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 (cont’d)</vt:lpstr>
      <vt:lpstr>Case Study II</vt:lpstr>
      <vt:lpstr>Case Study II (cont’d)</vt:lpstr>
      <vt:lpstr>Case Study II (cont’d)</vt:lpstr>
      <vt:lpstr>Case Study II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Anup Nandy</dc:creator>
  <cp:lastModifiedBy>Dr Anup Nandy</cp:lastModifiedBy>
  <cp:revision>5987</cp:revision>
  <dcterms:created xsi:type="dcterms:W3CDTF">1601-01-01T00:00:00Z</dcterms:created>
  <dcterms:modified xsi:type="dcterms:W3CDTF">2021-01-15T04:18:25Z</dcterms:modified>
</cp:coreProperties>
</file>